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 id="258" r:id="rId7"/>
    <p:sldId id="292" r:id="rId8"/>
    <p:sldId id="289" r:id="rId9"/>
    <p:sldId id="285" r:id="rId10"/>
    <p:sldId id="260" r:id="rId11"/>
    <p:sldId id="295" r:id="rId12"/>
    <p:sldId id="297" r:id="rId13"/>
    <p:sldId id="291" r:id="rId14"/>
    <p:sldId id="277" r:id="rId15"/>
    <p:sldId id="298" r:id="rId16"/>
    <p:sldId id="294" r:id="rId17"/>
    <p:sldId id="276" r:id="rId18"/>
    <p:sldId id="288" r:id="rId19"/>
    <p:sldId id="266" r:id="rId20"/>
    <p:sldId id="275" r:id="rId21"/>
    <p:sldId id="274" r:id="rId22"/>
    <p:sldId id="271" r:id="rId23"/>
    <p:sldId id="267" r:id="rId24"/>
    <p:sldId id="265" r:id="rId25"/>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
          <p15:clr>
            <a:srgbClr val="A4A3A4"/>
          </p15:clr>
        </p15:guide>
        <p15:guide id="2" pos="57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 Dexter" initials="LD" lastIdx="7" clrIdx="0">
    <p:extLst>
      <p:ext uri="{19B8F6BF-5375-455C-9EA6-DF929625EA0E}">
        <p15:presenceInfo xmlns:p15="http://schemas.microsoft.com/office/powerpoint/2012/main" userId="Liz Dexter" providerId="None"/>
      </p:ext>
    </p:extLst>
  </p:cmAuthor>
  <p:cmAuthor id="2" name="Jussi Rosti" initials="JR" lastIdx="3" clrIdx="1">
    <p:extLst>
      <p:ext uri="{19B8F6BF-5375-455C-9EA6-DF929625EA0E}">
        <p15:presenceInfo xmlns:p15="http://schemas.microsoft.com/office/powerpoint/2012/main" userId="3d4a0ad9f3f681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0393"/>
    <a:srgbClr val="0070C4"/>
    <a:srgbClr val="00589A"/>
    <a:srgbClr val="0060A8"/>
    <a:srgbClr val="0065B0"/>
    <a:srgbClr val="4803AD"/>
    <a:srgbClr val="4303A1"/>
    <a:srgbClr val="003399"/>
    <a:srgbClr val="000099"/>
    <a:srgbClr val="4015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snapToObjects="1">
      <p:cViewPr varScale="1">
        <p:scale>
          <a:sx n="88" d="100"/>
          <a:sy n="88" d="100"/>
        </p:scale>
        <p:origin x="560" y="64"/>
      </p:cViewPr>
      <p:guideLst>
        <p:guide orient="horz" pos="35"/>
        <p:guide pos="5716"/>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04T12:53:27.342" idx="2">
    <p:pos x="5958" y="-349"/>
    <p:text>I can't edit this image. Changes needed are as follows: in the graph text change "Unfavourable times" to "Unfavourable waking times". Change "Extremely Unfavourable" to "Extremely unfavourable". In the legend underneath change "Sleepcycles" to "Sleep cycles". Change "Childrens" to "Children's".</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tart-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768" cy="5143500"/>
          </a:xfrm>
          <a:prstGeom prst="rect">
            <a:avLst/>
          </a:prstGeom>
        </p:spPr>
      </p:pic>
      <p:sp>
        <p:nvSpPr>
          <p:cNvPr id="2" name="Title 1"/>
          <p:cNvSpPr>
            <a:spLocks noGrp="1"/>
          </p:cNvSpPr>
          <p:nvPr>
            <p:ph type="ctrTitle"/>
          </p:nvPr>
        </p:nvSpPr>
        <p:spPr>
          <a:xfrm>
            <a:off x="685800" y="2368291"/>
            <a:ext cx="7772400" cy="1102519"/>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775412"/>
            <a:ext cx="6400800" cy="690916"/>
          </a:xfrm>
        </p:spPr>
        <p:txBody>
          <a:bodyPr>
            <a:normAutofit/>
          </a:bodyPr>
          <a:lstStyle>
            <a:lvl1pPr marL="0" indent="0" algn="ctr">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135798" y="4662881"/>
            <a:ext cx="2895600" cy="273844"/>
          </a:xfrm>
        </p:spPr>
        <p:txBody>
          <a:bodyPr/>
          <a:lstStyle>
            <a:lvl1pPr>
              <a:defRPr>
                <a:solidFill>
                  <a:srgbClr val="FFFFFF"/>
                </a:solidFill>
              </a:defRPr>
            </a:lvl1pPr>
          </a:lstStyle>
          <a:p>
            <a:endParaRPr lang="en-US" dirty="0"/>
          </a:p>
        </p:txBody>
      </p:sp>
      <p:pic>
        <p:nvPicPr>
          <p:cNvPr id="6" name="Picture 5" descr="night-train-logo-pyst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8803" y="1244400"/>
            <a:ext cx="1866394" cy="900392"/>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1598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160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8281"/>
            <a:ext cx="3967163" cy="1539256"/>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2325110"/>
            <a:ext cx="3967163" cy="245306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2"/>
          <p:cNvSpPr>
            <a:spLocks noGrp="1"/>
          </p:cNvSpPr>
          <p:nvPr>
            <p:ph type="pic" idx="10"/>
          </p:nvPr>
        </p:nvSpPr>
        <p:spPr>
          <a:xfrm>
            <a:off x="4782408" y="0"/>
            <a:ext cx="4361592"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6949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29283" y="658281"/>
            <a:ext cx="4024447" cy="1539256"/>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727717" y="2325110"/>
            <a:ext cx="3981309" cy="245306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0" y="0"/>
            <a:ext cx="4361592"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997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768" cy="5143500"/>
          </a:xfrm>
          <a:prstGeom prst="rect">
            <a:avLst/>
          </a:prstGeom>
        </p:spPr>
      </p:pic>
      <p:sp>
        <p:nvSpPr>
          <p:cNvPr id="2" name="Title 1"/>
          <p:cNvSpPr>
            <a:spLocks noGrp="1"/>
          </p:cNvSpPr>
          <p:nvPr>
            <p:ph type="title"/>
          </p:nvPr>
        </p:nvSpPr>
        <p:spPr>
          <a:xfrm>
            <a:off x="457200" y="414041"/>
            <a:ext cx="8229600" cy="708471"/>
          </a:xfrm>
        </p:spPr>
        <p:txBody>
          <a:bodyPr>
            <a:normAutofit/>
          </a:bodyPr>
          <a:lstStyle>
            <a:lvl1pPr>
              <a:defRPr sz="24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749028"/>
            <a:ext cx="4038600" cy="301823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01823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05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7"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768" cy="5143500"/>
          </a:xfrm>
          <a:prstGeom prst="rect">
            <a:avLst/>
          </a:prstGeom>
        </p:spPr>
      </p:pic>
      <p:sp>
        <p:nvSpPr>
          <p:cNvPr id="2" name="Title 1"/>
          <p:cNvSpPr>
            <a:spLocks noGrp="1"/>
          </p:cNvSpPr>
          <p:nvPr>
            <p:ph type="title"/>
          </p:nvPr>
        </p:nvSpPr>
        <p:spPr>
          <a:xfrm>
            <a:off x="457200" y="414041"/>
            <a:ext cx="8229600" cy="708471"/>
          </a:xfrm>
        </p:spPr>
        <p:txBody>
          <a:bodyPr>
            <a:normAutofit/>
          </a:bodyPr>
          <a:lstStyle>
            <a:lvl1pPr>
              <a:defRPr sz="2400">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749028"/>
            <a:ext cx="8229600" cy="301823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039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2/27/2020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68" r:id="rId4"/>
    <p:sldLayoutId id="2147493471" r:id="rId5"/>
    <p:sldLayoutId id="2147493469" r:id="rId6"/>
    <p:sldLayoutId id="2147493472" r:id="rId7"/>
    <p:sldLayoutId id="2147493461" r:id="rId8"/>
    <p:sldLayoutId id="2147493462" r:id="rId9"/>
    <p:sldLayoutId id="2147493464" r:id="rId10"/>
  </p:sldLayoutIdLst>
  <p:txStyles>
    <p:titleStyle>
      <a:lvl1pPr algn="ctr" defTabSz="457200" rtl="0" eaLnBrk="1" latinLnBrk="0" hangingPunct="1">
        <a:lnSpc>
          <a:spcPts val="2960"/>
        </a:lnSpc>
        <a:spcBef>
          <a:spcPct val="0"/>
        </a:spcBef>
        <a:buNone/>
        <a:defRPr sz="2800" b="1" kern="1200" cap="all">
          <a:solidFill>
            <a:schemeClr val="tx1"/>
          </a:solidFill>
          <a:latin typeface="+mj-lt"/>
          <a:ea typeface="+mj-ea"/>
          <a:cs typeface="+mj-cs"/>
        </a:defRPr>
      </a:lvl1pPr>
    </p:titleStyle>
    <p:bodyStyle>
      <a:lvl1pPr marL="0" indent="0" algn="l" defTabSz="457200" rtl="0" eaLnBrk="1" latinLnBrk="0" hangingPunct="1">
        <a:lnSpc>
          <a:spcPct val="120000"/>
        </a:lnSpc>
        <a:spcBef>
          <a:spcPts val="0"/>
        </a:spcBef>
        <a:buFont typeface="Arial"/>
        <a:buNone/>
        <a:defRPr sz="1800" kern="1200">
          <a:solidFill>
            <a:schemeClr val="tx1">
              <a:lumMod val="75000"/>
              <a:lumOff val="25000"/>
            </a:schemeClr>
          </a:solidFill>
          <a:latin typeface="+mn-lt"/>
          <a:ea typeface="+mn-ea"/>
          <a:cs typeface="+mn-cs"/>
        </a:defRPr>
      </a:lvl1pPr>
      <a:lvl2pPr marL="446088" indent="-2730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898525" indent="-179388"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258888" indent="-180975"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1611313" indent="-2667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8.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wmf"/><Relationship Id="rId1" Type="http://schemas.openxmlformats.org/officeDocument/2006/relationships/slideLayout" Target="../slideLayouts/slideLayout6.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Excel_Worksheet.xlsx"/></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in/heikkipylkko/" TargetMode="External"/><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Autofit/>
          </a:bodyPr>
          <a:lstStyle/>
          <a:p>
            <a:br>
              <a:rPr lang="en-US" sz="1600" b="0"/>
            </a:br>
            <a:r>
              <a:rPr lang="en-US" sz="1800"/>
              <a:t>investor deck</a:t>
            </a:r>
            <a:br>
              <a:rPr lang="en-US" sz="1600" b="0" dirty="0"/>
            </a:br>
            <a:r>
              <a:rPr lang="en-US" sz="1400" b="0" dirty="0"/>
              <a:t>SLEEP BETTER – CATCH THE Night TRAIN! </a:t>
            </a:r>
            <a:br>
              <a:rPr lang="en-US" sz="1400" b="0" dirty="0"/>
            </a:br>
            <a:r>
              <a:rPr lang="en-US" sz="1400" b="0" i="1" dirty="0"/>
              <a:t>scientifically proven novel solution</a:t>
            </a:r>
          </a:p>
        </p:txBody>
      </p:sp>
      <p:sp>
        <p:nvSpPr>
          <p:cNvPr id="3" name="Subtitle 2"/>
          <p:cNvSpPr>
            <a:spLocks noGrp="1"/>
          </p:cNvSpPr>
          <p:nvPr>
            <p:ph type="subTitle" idx="1"/>
          </p:nvPr>
        </p:nvSpPr>
        <p:spPr>
          <a:xfrm>
            <a:off x="1371600" y="3776385"/>
            <a:ext cx="6400800" cy="690916"/>
          </a:xfrm>
        </p:spPr>
        <p:txBody>
          <a:bodyPr>
            <a:normAutofit/>
          </a:bodyPr>
          <a:lstStyle/>
          <a:p>
            <a:r>
              <a:rPr lang="en-US" dirty="0"/>
              <a:t>JUHA RYTKY</a:t>
            </a:r>
          </a:p>
          <a:p>
            <a:r>
              <a:rPr lang="fi-FI" dirty="0"/>
              <a:t>CEO</a:t>
            </a:r>
            <a:endParaRPr lang="en-US" dirty="0"/>
          </a:p>
        </p:txBody>
      </p:sp>
    </p:spTree>
    <p:extLst>
      <p:ext uri="{BB962C8B-B14F-4D97-AF65-F5344CB8AC3E}">
        <p14:creationId xmlns:p14="http://schemas.microsoft.com/office/powerpoint/2010/main" val="76546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159F"/>
        </a:solidFill>
        <a:effectLst/>
      </p:bgPr>
    </p:bg>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CEFD06EC-6A43-49F9-A4E8-20B38382FBB2}"/>
              </a:ext>
            </a:extLst>
          </p:cNvPr>
          <p:cNvSpPr txBox="1"/>
          <p:nvPr/>
        </p:nvSpPr>
        <p:spPr>
          <a:xfrm>
            <a:off x="5667290" y="-40957"/>
            <a:ext cx="3476709" cy="523673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6" name="Title 5"/>
          <p:cNvSpPr>
            <a:spLocks noGrp="1"/>
          </p:cNvSpPr>
          <p:nvPr>
            <p:ph type="title"/>
          </p:nvPr>
        </p:nvSpPr>
        <p:spPr>
          <a:xfrm>
            <a:off x="460891" y="342120"/>
            <a:ext cx="3871936" cy="700288"/>
          </a:xfrm>
        </p:spPr>
        <p:txBody>
          <a:bodyPr>
            <a:normAutofit/>
          </a:bodyPr>
          <a:lstStyle/>
          <a:p>
            <a:pPr algn="ctr"/>
            <a:r>
              <a:rPr lang="en-US" b="0" dirty="0">
                <a:solidFill>
                  <a:schemeClr val="bg1"/>
                </a:solidFill>
              </a:rPr>
              <a:t>ROADMAP</a:t>
            </a:r>
            <a:endParaRPr lang="en-US" dirty="0">
              <a:solidFill>
                <a:schemeClr val="bg1"/>
              </a:solidFill>
            </a:endParaRPr>
          </a:p>
        </p:txBody>
      </p:sp>
      <p:sp>
        <p:nvSpPr>
          <p:cNvPr id="7" name="Content Placeholder 6"/>
          <p:cNvSpPr>
            <a:spLocks noGrp="1"/>
          </p:cNvSpPr>
          <p:nvPr>
            <p:ph idx="1"/>
          </p:nvPr>
        </p:nvSpPr>
        <p:spPr>
          <a:xfrm>
            <a:off x="179051" y="1022759"/>
            <a:ext cx="4817816" cy="4115398"/>
          </a:xfrm>
        </p:spPr>
        <p:txBody>
          <a:bodyPr>
            <a:noAutofit/>
          </a:bodyPr>
          <a:lstStyle/>
          <a:p>
            <a:r>
              <a:rPr lang="fi-FI" sz="1600" b="1" dirty="0" err="1">
                <a:solidFill>
                  <a:schemeClr val="bg1"/>
                </a:solidFill>
              </a:rPr>
              <a:t>Sleep</a:t>
            </a:r>
            <a:r>
              <a:rPr lang="fi-FI" sz="1600" b="1" dirty="0">
                <a:solidFill>
                  <a:schemeClr val="bg1"/>
                </a:solidFill>
              </a:rPr>
              <a:t> </a:t>
            </a:r>
            <a:r>
              <a:rPr lang="fi-FI" sz="1600" b="1" dirty="0" err="1">
                <a:solidFill>
                  <a:schemeClr val="bg1"/>
                </a:solidFill>
              </a:rPr>
              <a:t>Aponea</a:t>
            </a:r>
            <a:r>
              <a:rPr lang="fi-FI" sz="1600" b="1" dirty="0">
                <a:solidFill>
                  <a:schemeClr val="bg1"/>
                </a:solidFill>
              </a:rPr>
              <a:t> Analysis Q2/2020</a:t>
            </a:r>
          </a:p>
          <a:p>
            <a:r>
              <a:rPr lang="fi-FI" sz="1600" dirty="0">
                <a:solidFill>
                  <a:schemeClr val="bg1"/>
                </a:solidFill>
              </a:rPr>
              <a:t>It is </a:t>
            </a:r>
            <a:r>
              <a:rPr lang="fi-FI" sz="1600" dirty="0" err="1">
                <a:solidFill>
                  <a:schemeClr val="bg1"/>
                </a:solidFill>
              </a:rPr>
              <a:t>estimated</a:t>
            </a:r>
            <a:r>
              <a:rPr lang="fi-FI" sz="1600" dirty="0">
                <a:solidFill>
                  <a:schemeClr val="bg1"/>
                </a:solidFill>
              </a:rPr>
              <a:t> </a:t>
            </a:r>
            <a:r>
              <a:rPr lang="fi-FI" sz="1600" dirty="0" err="1">
                <a:solidFill>
                  <a:schemeClr val="bg1"/>
                </a:solidFill>
              </a:rPr>
              <a:t>that</a:t>
            </a:r>
            <a:r>
              <a:rPr lang="fi-FI" sz="1600" dirty="0">
                <a:solidFill>
                  <a:schemeClr val="bg1"/>
                </a:solidFill>
              </a:rPr>
              <a:t> </a:t>
            </a:r>
            <a:r>
              <a:rPr lang="fi-FI" sz="1600" dirty="0" err="1">
                <a:solidFill>
                  <a:schemeClr val="bg1"/>
                </a:solidFill>
              </a:rPr>
              <a:t>about</a:t>
            </a:r>
            <a:r>
              <a:rPr lang="fi-FI" sz="1600" dirty="0">
                <a:solidFill>
                  <a:schemeClr val="bg1"/>
                </a:solidFill>
              </a:rPr>
              <a:t> 20% of </a:t>
            </a:r>
            <a:r>
              <a:rPr lang="fi-FI" sz="1600" dirty="0" err="1">
                <a:solidFill>
                  <a:schemeClr val="bg1"/>
                </a:solidFill>
              </a:rPr>
              <a:t>people</a:t>
            </a:r>
            <a:r>
              <a:rPr lang="fi-FI" sz="1600" dirty="0">
                <a:solidFill>
                  <a:schemeClr val="bg1"/>
                </a:solidFill>
              </a:rPr>
              <a:t> in western </a:t>
            </a:r>
            <a:r>
              <a:rPr lang="fi-FI" sz="1600" dirty="0" err="1">
                <a:solidFill>
                  <a:schemeClr val="bg1"/>
                </a:solidFill>
              </a:rPr>
              <a:t>countries</a:t>
            </a:r>
            <a:r>
              <a:rPr lang="fi-FI" sz="1600" dirty="0">
                <a:solidFill>
                  <a:schemeClr val="bg1"/>
                </a:solidFill>
              </a:rPr>
              <a:t> </a:t>
            </a:r>
            <a:r>
              <a:rPr lang="fi-FI" sz="1600" dirty="0" err="1">
                <a:solidFill>
                  <a:schemeClr val="bg1"/>
                </a:solidFill>
              </a:rPr>
              <a:t>suffer</a:t>
            </a:r>
            <a:r>
              <a:rPr lang="fi-FI" sz="1600" dirty="0">
                <a:solidFill>
                  <a:schemeClr val="bg1"/>
                </a:solidFill>
              </a:rPr>
              <a:t> </a:t>
            </a:r>
            <a:r>
              <a:rPr lang="fi-FI" sz="1600" dirty="0" err="1">
                <a:solidFill>
                  <a:schemeClr val="bg1"/>
                </a:solidFill>
              </a:rPr>
              <a:t>from</a:t>
            </a:r>
            <a:r>
              <a:rPr lang="fi-FI" sz="1600" dirty="0">
                <a:solidFill>
                  <a:schemeClr val="bg1"/>
                </a:solidFill>
              </a:rPr>
              <a:t> </a:t>
            </a:r>
            <a:r>
              <a:rPr lang="fi-FI" sz="1600" dirty="0" err="1">
                <a:solidFill>
                  <a:schemeClr val="bg1"/>
                </a:solidFill>
              </a:rPr>
              <a:t>sleep</a:t>
            </a:r>
            <a:r>
              <a:rPr lang="fi-FI" sz="1600" dirty="0">
                <a:solidFill>
                  <a:schemeClr val="bg1"/>
                </a:solidFill>
              </a:rPr>
              <a:t> </a:t>
            </a:r>
            <a:r>
              <a:rPr lang="fi-FI" sz="1600" dirty="0" err="1">
                <a:solidFill>
                  <a:schemeClr val="bg1"/>
                </a:solidFill>
              </a:rPr>
              <a:t>aponea</a:t>
            </a:r>
            <a:r>
              <a:rPr lang="fi-FI" sz="1600" dirty="0">
                <a:solidFill>
                  <a:schemeClr val="bg1"/>
                </a:solidFill>
              </a:rPr>
              <a:t> </a:t>
            </a:r>
            <a:r>
              <a:rPr lang="fi-FI" sz="1600" dirty="0" err="1">
                <a:solidFill>
                  <a:schemeClr val="bg1"/>
                </a:solidFill>
              </a:rPr>
              <a:t>without</a:t>
            </a:r>
            <a:r>
              <a:rPr lang="fi-FI" sz="1600" dirty="0">
                <a:solidFill>
                  <a:schemeClr val="bg1"/>
                </a:solidFill>
              </a:rPr>
              <a:t> </a:t>
            </a:r>
            <a:r>
              <a:rPr lang="fi-FI" sz="1600" dirty="0" err="1">
                <a:solidFill>
                  <a:schemeClr val="bg1"/>
                </a:solidFill>
              </a:rPr>
              <a:t>knowing</a:t>
            </a:r>
            <a:r>
              <a:rPr lang="fi-FI" sz="1600" dirty="0">
                <a:solidFill>
                  <a:schemeClr val="bg1"/>
                </a:solidFill>
              </a:rPr>
              <a:t> it. </a:t>
            </a:r>
            <a:r>
              <a:rPr lang="fi-FI" sz="1600" dirty="0" err="1">
                <a:solidFill>
                  <a:schemeClr val="bg1"/>
                </a:solidFill>
              </a:rPr>
              <a:t>Sleep</a:t>
            </a:r>
            <a:r>
              <a:rPr lang="fi-FI" sz="1600" dirty="0">
                <a:solidFill>
                  <a:schemeClr val="bg1"/>
                </a:solidFill>
              </a:rPr>
              <a:t> </a:t>
            </a:r>
            <a:r>
              <a:rPr lang="fi-FI" sz="1600" dirty="0" err="1">
                <a:solidFill>
                  <a:schemeClr val="bg1"/>
                </a:solidFill>
              </a:rPr>
              <a:t>aponea</a:t>
            </a:r>
            <a:r>
              <a:rPr lang="fi-FI" sz="1600" dirty="0">
                <a:solidFill>
                  <a:schemeClr val="bg1"/>
                </a:solidFill>
              </a:rPr>
              <a:t> is </a:t>
            </a:r>
            <a:r>
              <a:rPr lang="fi-FI" sz="1600" dirty="0" err="1">
                <a:solidFill>
                  <a:schemeClr val="bg1"/>
                </a:solidFill>
              </a:rPr>
              <a:t>very</a:t>
            </a:r>
            <a:r>
              <a:rPr lang="fi-FI" sz="1600" dirty="0">
                <a:solidFill>
                  <a:schemeClr val="bg1"/>
                </a:solidFill>
              </a:rPr>
              <a:t> </a:t>
            </a:r>
            <a:r>
              <a:rPr lang="fi-FI" sz="1600" dirty="0" err="1">
                <a:solidFill>
                  <a:schemeClr val="bg1"/>
                </a:solidFill>
              </a:rPr>
              <a:t>dangerous</a:t>
            </a:r>
            <a:r>
              <a:rPr lang="fi-FI" sz="1600" dirty="0">
                <a:solidFill>
                  <a:schemeClr val="bg1"/>
                </a:solidFill>
              </a:rPr>
              <a:t> </a:t>
            </a:r>
            <a:r>
              <a:rPr lang="fi-FI" sz="1600" dirty="0" err="1">
                <a:solidFill>
                  <a:schemeClr val="bg1"/>
                </a:solidFill>
              </a:rPr>
              <a:t>disease</a:t>
            </a:r>
            <a:r>
              <a:rPr lang="fi-FI" sz="1600" dirty="0">
                <a:solidFill>
                  <a:schemeClr val="bg1"/>
                </a:solidFill>
              </a:rPr>
              <a:t> </a:t>
            </a:r>
            <a:r>
              <a:rPr lang="fi-FI" sz="1600" dirty="0" err="1">
                <a:solidFill>
                  <a:schemeClr val="bg1"/>
                </a:solidFill>
              </a:rPr>
              <a:t>because</a:t>
            </a:r>
            <a:r>
              <a:rPr lang="fi-FI" sz="1600" dirty="0">
                <a:solidFill>
                  <a:schemeClr val="bg1"/>
                </a:solidFill>
              </a:rPr>
              <a:t> it </a:t>
            </a:r>
            <a:r>
              <a:rPr lang="fi-FI" sz="1600" dirty="0" err="1">
                <a:solidFill>
                  <a:schemeClr val="bg1"/>
                </a:solidFill>
              </a:rPr>
              <a:t>increases</a:t>
            </a:r>
            <a:r>
              <a:rPr lang="fi-FI" sz="1600" dirty="0">
                <a:solidFill>
                  <a:schemeClr val="bg1"/>
                </a:solidFill>
              </a:rPr>
              <a:t> </a:t>
            </a:r>
            <a:r>
              <a:rPr lang="fi-FI" sz="1600" dirty="0" err="1">
                <a:solidFill>
                  <a:schemeClr val="bg1"/>
                </a:solidFill>
              </a:rPr>
              <a:t>the</a:t>
            </a:r>
            <a:r>
              <a:rPr lang="fi-FI" sz="1600" dirty="0">
                <a:solidFill>
                  <a:schemeClr val="bg1"/>
                </a:solidFill>
              </a:rPr>
              <a:t> </a:t>
            </a:r>
            <a:r>
              <a:rPr lang="fi-FI" sz="1600" dirty="0" err="1">
                <a:solidFill>
                  <a:schemeClr val="bg1"/>
                </a:solidFill>
              </a:rPr>
              <a:t>risk</a:t>
            </a:r>
            <a:r>
              <a:rPr lang="fi-FI" sz="1600" dirty="0">
                <a:solidFill>
                  <a:schemeClr val="bg1"/>
                </a:solidFill>
              </a:rPr>
              <a:t> of </a:t>
            </a:r>
            <a:r>
              <a:rPr lang="fi-FI" sz="1600" dirty="0" err="1">
                <a:solidFill>
                  <a:schemeClr val="bg1"/>
                </a:solidFill>
              </a:rPr>
              <a:t>developing</a:t>
            </a:r>
            <a:r>
              <a:rPr lang="fi-FI" sz="1600" dirty="0">
                <a:solidFill>
                  <a:schemeClr val="bg1"/>
                </a:solidFill>
              </a:rPr>
              <a:t> diabetes, </a:t>
            </a:r>
            <a:r>
              <a:rPr lang="fi-FI" sz="1600" dirty="0" err="1">
                <a:solidFill>
                  <a:schemeClr val="bg1"/>
                </a:solidFill>
              </a:rPr>
              <a:t>overweight</a:t>
            </a:r>
            <a:r>
              <a:rPr lang="fi-FI" sz="1600" dirty="0">
                <a:solidFill>
                  <a:schemeClr val="bg1"/>
                </a:solidFill>
              </a:rPr>
              <a:t>, depression,  </a:t>
            </a:r>
            <a:r>
              <a:rPr lang="fi-FI" sz="1600" dirty="0" err="1">
                <a:solidFill>
                  <a:schemeClr val="bg1"/>
                </a:solidFill>
              </a:rPr>
              <a:t>heart</a:t>
            </a:r>
            <a:r>
              <a:rPr lang="fi-FI" sz="1600" dirty="0">
                <a:solidFill>
                  <a:schemeClr val="bg1"/>
                </a:solidFill>
              </a:rPr>
              <a:t> </a:t>
            </a:r>
            <a:r>
              <a:rPr lang="fi-FI" sz="1600" dirty="0" err="1">
                <a:solidFill>
                  <a:schemeClr val="bg1"/>
                </a:solidFill>
              </a:rPr>
              <a:t>diseases</a:t>
            </a:r>
            <a:r>
              <a:rPr lang="fi-FI" sz="1600" dirty="0">
                <a:solidFill>
                  <a:schemeClr val="bg1"/>
                </a:solidFill>
              </a:rPr>
              <a:t> and </a:t>
            </a:r>
            <a:r>
              <a:rPr lang="fi-FI" sz="1600" dirty="0" err="1">
                <a:solidFill>
                  <a:schemeClr val="bg1"/>
                </a:solidFill>
              </a:rPr>
              <a:t>significantly</a:t>
            </a:r>
            <a:r>
              <a:rPr lang="fi-FI" sz="1600" dirty="0">
                <a:solidFill>
                  <a:schemeClr val="bg1"/>
                </a:solidFill>
              </a:rPr>
              <a:t> </a:t>
            </a:r>
            <a:r>
              <a:rPr lang="fi-FI" sz="1600" dirty="0" err="1">
                <a:solidFill>
                  <a:schemeClr val="bg1"/>
                </a:solidFill>
              </a:rPr>
              <a:t>reduces</a:t>
            </a:r>
            <a:r>
              <a:rPr lang="fi-FI" sz="1600" dirty="0">
                <a:solidFill>
                  <a:schemeClr val="bg1"/>
                </a:solidFill>
              </a:rPr>
              <a:t> </a:t>
            </a:r>
            <a:r>
              <a:rPr lang="fi-FI" sz="1600" dirty="0" err="1">
                <a:solidFill>
                  <a:schemeClr val="bg1"/>
                </a:solidFill>
              </a:rPr>
              <a:t>the</a:t>
            </a:r>
            <a:r>
              <a:rPr lang="fi-FI" sz="1600" dirty="0">
                <a:solidFill>
                  <a:schemeClr val="bg1"/>
                </a:solidFill>
              </a:rPr>
              <a:t> </a:t>
            </a:r>
            <a:r>
              <a:rPr lang="fi-FI" sz="1600" dirty="0" err="1">
                <a:solidFill>
                  <a:schemeClr val="bg1"/>
                </a:solidFill>
              </a:rPr>
              <a:t>quality</a:t>
            </a:r>
            <a:r>
              <a:rPr lang="fi-FI" sz="1600" dirty="0">
                <a:solidFill>
                  <a:schemeClr val="bg1"/>
                </a:solidFill>
              </a:rPr>
              <a:t> of </a:t>
            </a:r>
            <a:r>
              <a:rPr lang="fi-FI" sz="1600" dirty="0" err="1">
                <a:solidFill>
                  <a:schemeClr val="bg1"/>
                </a:solidFill>
              </a:rPr>
              <a:t>well-being</a:t>
            </a:r>
            <a:r>
              <a:rPr lang="fi-FI" sz="1600" dirty="0">
                <a:solidFill>
                  <a:schemeClr val="bg1"/>
                </a:solidFill>
              </a:rPr>
              <a:t>.</a:t>
            </a:r>
          </a:p>
          <a:p>
            <a:endParaRPr lang="fi-FI" sz="1600" dirty="0">
              <a:solidFill>
                <a:schemeClr val="bg1"/>
              </a:solidFill>
            </a:endParaRPr>
          </a:p>
          <a:p>
            <a:r>
              <a:rPr lang="fi-FI" sz="1600" dirty="0" err="1">
                <a:solidFill>
                  <a:schemeClr val="bg1"/>
                </a:solidFill>
              </a:rPr>
              <a:t>The</a:t>
            </a:r>
            <a:r>
              <a:rPr lang="fi-FI" sz="1600" dirty="0">
                <a:solidFill>
                  <a:schemeClr val="bg1"/>
                </a:solidFill>
              </a:rPr>
              <a:t> </a:t>
            </a:r>
            <a:r>
              <a:rPr lang="fi-FI" sz="1600" dirty="0" err="1">
                <a:solidFill>
                  <a:schemeClr val="bg1"/>
                </a:solidFill>
              </a:rPr>
              <a:t>symptoms</a:t>
            </a:r>
            <a:r>
              <a:rPr lang="fi-FI" sz="1600" dirty="0">
                <a:solidFill>
                  <a:schemeClr val="bg1"/>
                </a:solidFill>
              </a:rPr>
              <a:t> of </a:t>
            </a:r>
            <a:r>
              <a:rPr lang="fi-FI" sz="1600" dirty="0" err="1">
                <a:solidFill>
                  <a:schemeClr val="bg1"/>
                </a:solidFill>
              </a:rPr>
              <a:t>sleep</a:t>
            </a:r>
            <a:r>
              <a:rPr lang="fi-FI" sz="1600" dirty="0">
                <a:solidFill>
                  <a:schemeClr val="bg1"/>
                </a:solidFill>
              </a:rPr>
              <a:t> </a:t>
            </a:r>
            <a:r>
              <a:rPr lang="fi-FI" sz="1600" dirty="0" err="1">
                <a:solidFill>
                  <a:schemeClr val="bg1"/>
                </a:solidFill>
              </a:rPr>
              <a:t>aponea</a:t>
            </a:r>
            <a:r>
              <a:rPr lang="fi-FI" sz="1600" dirty="0">
                <a:solidFill>
                  <a:schemeClr val="bg1"/>
                </a:solidFill>
              </a:rPr>
              <a:t> </a:t>
            </a:r>
            <a:r>
              <a:rPr lang="fi-FI" sz="1600" dirty="0" err="1">
                <a:solidFill>
                  <a:schemeClr val="bg1"/>
                </a:solidFill>
              </a:rPr>
              <a:t>can</a:t>
            </a:r>
            <a:r>
              <a:rPr lang="fi-FI" sz="1600" dirty="0">
                <a:solidFill>
                  <a:schemeClr val="bg1"/>
                </a:solidFill>
              </a:rPr>
              <a:t> </a:t>
            </a:r>
            <a:r>
              <a:rPr lang="fi-FI" sz="1600" dirty="0" err="1">
                <a:solidFill>
                  <a:schemeClr val="bg1"/>
                </a:solidFill>
              </a:rPr>
              <a:t>be</a:t>
            </a:r>
            <a:r>
              <a:rPr lang="fi-FI" sz="1600" dirty="0">
                <a:solidFill>
                  <a:schemeClr val="bg1"/>
                </a:solidFill>
              </a:rPr>
              <a:t> </a:t>
            </a:r>
            <a:r>
              <a:rPr lang="fi-FI" sz="1600" dirty="0" err="1">
                <a:solidFill>
                  <a:schemeClr val="bg1"/>
                </a:solidFill>
              </a:rPr>
              <a:t>measured</a:t>
            </a:r>
            <a:r>
              <a:rPr lang="fi-FI" sz="1600" dirty="0">
                <a:solidFill>
                  <a:schemeClr val="bg1"/>
                </a:solidFill>
              </a:rPr>
              <a:t> </a:t>
            </a:r>
            <a:r>
              <a:rPr lang="fi-FI" sz="1600" dirty="0" err="1">
                <a:solidFill>
                  <a:schemeClr val="bg1"/>
                </a:solidFill>
              </a:rPr>
              <a:t>by</a:t>
            </a:r>
            <a:r>
              <a:rPr lang="fi-FI" sz="1600" dirty="0">
                <a:solidFill>
                  <a:schemeClr val="bg1"/>
                </a:solidFill>
              </a:rPr>
              <a:t> </a:t>
            </a:r>
            <a:r>
              <a:rPr lang="fi-FI" sz="1600" dirty="0" err="1">
                <a:solidFill>
                  <a:schemeClr val="bg1"/>
                </a:solidFill>
              </a:rPr>
              <a:t>respiratory</a:t>
            </a:r>
            <a:r>
              <a:rPr lang="fi-FI" sz="1600" dirty="0">
                <a:solidFill>
                  <a:schemeClr val="bg1"/>
                </a:solidFill>
              </a:rPr>
              <a:t> </a:t>
            </a:r>
            <a:r>
              <a:rPr lang="fi-FI" sz="1600" dirty="0" err="1">
                <a:solidFill>
                  <a:schemeClr val="bg1"/>
                </a:solidFill>
              </a:rPr>
              <a:t>failures</a:t>
            </a:r>
            <a:r>
              <a:rPr lang="fi-FI" sz="1600" dirty="0">
                <a:solidFill>
                  <a:schemeClr val="bg1"/>
                </a:solidFill>
              </a:rPr>
              <a:t>. </a:t>
            </a:r>
            <a:r>
              <a:rPr lang="fi-FI" sz="1600" dirty="0" err="1">
                <a:solidFill>
                  <a:schemeClr val="bg1"/>
                </a:solidFill>
              </a:rPr>
              <a:t>Respiratory</a:t>
            </a:r>
            <a:r>
              <a:rPr lang="fi-FI" sz="1600" dirty="0">
                <a:solidFill>
                  <a:schemeClr val="bg1"/>
                </a:solidFill>
              </a:rPr>
              <a:t> </a:t>
            </a:r>
            <a:r>
              <a:rPr lang="fi-FI" sz="1600" dirty="0" err="1">
                <a:solidFill>
                  <a:schemeClr val="bg1"/>
                </a:solidFill>
              </a:rPr>
              <a:t>failures</a:t>
            </a:r>
            <a:r>
              <a:rPr lang="fi-FI" sz="1600" dirty="0">
                <a:solidFill>
                  <a:schemeClr val="bg1"/>
                </a:solidFill>
              </a:rPr>
              <a:t> </a:t>
            </a:r>
            <a:r>
              <a:rPr lang="fi-FI" sz="1600" dirty="0" err="1">
                <a:solidFill>
                  <a:schemeClr val="bg1"/>
                </a:solidFill>
              </a:rPr>
              <a:t>can</a:t>
            </a:r>
            <a:r>
              <a:rPr lang="fi-FI" sz="1600" dirty="0">
                <a:solidFill>
                  <a:schemeClr val="bg1"/>
                </a:solidFill>
              </a:rPr>
              <a:t> </a:t>
            </a:r>
            <a:r>
              <a:rPr lang="fi-FI" sz="1600" dirty="0" err="1">
                <a:solidFill>
                  <a:schemeClr val="bg1"/>
                </a:solidFill>
              </a:rPr>
              <a:t>be</a:t>
            </a:r>
            <a:r>
              <a:rPr lang="fi-FI" sz="1600" dirty="0">
                <a:solidFill>
                  <a:schemeClr val="bg1"/>
                </a:solidFill>
              </a:rPr>
              <a:t> </a:t>
            </a:r>
            <a:r>
              <a:rPr lang="fi-FI" sz="1600" dirty="0" err="1">
                <a:solidFill>
                  <a:schemeClr val="bg1"/>
                </a:solidFill>
              </a:rPr>
              <a:t>measured</a:t>
            </a:r>
            <a:r>
              <a:rPr lang="fi-FI" sz="1600" dirty="0">
                <a:solidFill>
                  <a:schemeClr val="bg1"/>
                </a:solidFill>
              </a:rPr>
              <a:t> </a:t>
            </a:r>
            <a:r>
              <a:rPr lang="fi-FI" sz="1600" dirty="0" err="1">
                <a:solidFill>
                  <a:schemeClr val="bg1"/>
                </a:solidFill>
              </a:rPr>
              <a:t>by</a:t>
            </a:r>
            <a:r>
              <a:rPr lang="fi-FI" sz="1600" dirty="0">
                <a:solidFill>
                  <a:schemeClr val="bg1"/>
                </a:solidFill>
              </a:rPr>
              <a:t> </a:t>
            </a:r>
            <a:r>
              <a:rPr lang="fi-FI" sz="1600" dirty="0" err="1">
                <a:solidFill>
                  <a:schemeClr val="bg1"/>
                </a:solidFill>
              </a:rPr>
              <a:t>heart</a:t>
            </a:r>
            <a:r>
              <a:rPr lang="fi-FI" sz="1600" dirty="0">
                <a:solidFill>
                  <a:schemeClr val="bg1"/>
                </a:solidFill>
              </a:rPr>
              <a:t> </a:t>
            </a:r>
            <a:r>
              <a:rPr lang="fi-FI" sz="1600" dirty="0" err="1">
                <a:solidFill>
                  <a:schemeClr val="bg1"/>
                </a:solidFill>
              </a:rPr>
              <a:t>rate</a:t>
            </a:r>
            <a:r>
              <a:rPr lang="fi-FI" sz="1600" dirty="0">
                <a:solidFill>
                  <a:schemeClr val="bg1"/>
                </a:solidFill>
              </a:rPr>
              <a:t> </a:t>
            </a:r>
            <a:r>
              <a:rPr lang="fi-FI" sz="1600" dirty="0" err="1">
                <a:solidFill>
                  <a:schemeClr val="bg1"/>
                </a:solidFill>
              </a:rPr>
              <a:t>variation</a:t>
            </a:r>
            <a:r>
              <a:rPr lang="fi-FI" sz="1600" dirty="0">
                <a:solidFill>
                  <a:schemeClr val="bg1"/>
                </a:solidFill>
              </a:rPr>
              <a:t> </a:t>
            </a:r>
            <a:r>
              <a:rPr lang="fi-FI" sz="1600" dirty="0" err="1">
                <a:solidFill>
                  <a:schemeClr val="bg1"/>
                </a:solidFill>
              </a:rPr>
              <a:t>using</a:t>
            </a:r>
            <a:r>
              <a:rPr lang="fi-FI" sz="1600" dirty="0">
                <a:solidFill>
                  <a:schemeClr val="bg1"/>
                </a:solidFill>
              </a:rPr>
              <a:t> a </a:t>
            </a:r>
            <a:r>
              <a:rPr lang="fi-FI" sz="1600" dirty="0" err="1">
                <a:solidFill>
                  <a:schemeClr val="bg1"/>
                </a:solidFill>
              </a:rPr>
              <a:t>wearable</a:t>
            </a:r>
            <a:r>
              <a:rPr lang="fi-FI" sz="1600" dirty="0">
                <a:solidFill>
                  <a:schemeClr val="bg1"/>
                </a:solidFill>
              </a:rPr>
              <a:t> </a:t>
            </a:r>
            <a:r>
              <a:rPr lang="fi-FI" sz="1600" dirty="0" err="1">
                <a:solidFill>
                  <a:schemeClr val="bg1"/>
                </a:solidFill>
              </a:rPr>
              <a:t>devices</a:t>
            </a:r>
            <a:r>
              <a:rPr lang="fi-FI" sz="1600" dirty="0">
                <a:solidFill>
                  <a:schemeClr val="bg1"/>
                </a:solidFill>
              </a:rPr>
              <a:t>.</a:t>
            </a:r>
          </a:p>
        </p:txBody>
      </p:sp>
      <p:pic>
        <p:nvPicPr>
          <p:cNvPr id="12" name="Picture 11"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sp>
        <p:nvSpPr>
          <p:cNvPr id="14" name="Kuvan paikkamerkki 2">
            <a:extLst>
              <a:ext uri="{FF2B5EF4-FFF2-40B4-BE49-F238E27FC236}">
                <a16:creationId xmlns:a16="http://schemas.microsoft.com/office/drawing/2014/main" id="{6B304819-EEB5-4B90-A243-C5B066887C97}"/>
              </a:ext>
            </a:extLst>
          </p:cNvPr>
          <p:cNvSpPr txBox="1">
            <a:spLocks/>
          </p:cNvSpPr>
          <p:nvPr/>
        </p:nvSpPr>
        <p:spPr>
          <a:xfrm>
            <a:off x="5367788" y="868680"/>
            <a:ext cx="3326631" cy="5067300"/>
          </a:xfrm>
          <a:prstGeom prst="rect">
            <a:avLst/>
          </a:prstGeom>
        </p:spPr>
      </p:sp>
      <p:sp>
        <p:nvSpPr>
          <p:cNvPr id="15" name="Kuvan paikkamerkki 2">
            <a:extLst>
              <a:ext uri="{FF2B5EF4-FFF2-40B4-BE49-F238E27FC236}">
                <a16:creationId xmlns:a16="http://schemas.microsoft.com/office/drawing/2014/main" id="{7AACD2BD-C287-4421-A8E3-48D763091133}"/>
              </a:ext>
            </a:extLst>
          </p:cNvPr>
          <p:cNvSpPr txBox="1">
            <a:spLocks/>
          </p:cNvSpPr>
          <p:nvPr/>
        </p:nvSpPr>
        <p:spPr>
          <a:xfrm>
            <a:off x="4547455" y="0"/>
            <a:ext cx="4361592" cy="5143500"/>
          </a:xfrm>
          <a:prstGeom prst="rect">
            <a:avLst/>
          </a:prstGeom>
        </p:spPr>
      </p:sp>
      <p:pic>
        <p:nvPicPr>
          <p:cNvPr id="11" name="Picture 8" descr="night-train-logo-white.wmf">
            <a:extLst>
              <a:ext uri="{FF2B5EF4-FFF2-40B4-BE49-F238E27FC236}">
                <a16:creationId xmlns:a16="http://schemas.microsoft.com/office/drawing/2014/main" id="{8A744468-D2B7-4FC7-B284-40EE179FB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pic>
        <p:nvPicPr>
          <p:cNvPr id="2" name="Kuva 1">
            <a:extLst>
              <a:ext uri="{FF2B5EF4-FFF2-40B4-BE49-F238E27FC236}">
                <a16:creationId xmlns:a16="http://schemas.microsoft.com/office/drawing/2014/main" id="{20B38C0D-C433-4592-A28B-8516EA3EA4A9}"/>
              </a:ext>
            </a:extLst>
          </p:cNvPr>
          <p:cNvPicPr>
            <a:picLocks noChangeAspect="1"/>
          </p:cNvPicPr>
          <p:nvPr/>
        </p:nvPicPr>
        <p:blipFill>
          <a:blip r:embed="rId3"/>
          <a:stretch>
            <a:fillRect/>
          </a:stretch>
        </p:blipFill>
        <p:spPr>
          <a:xfrm>
            <a:off x="5200842" y="-52278"/>
            <a:ext cx="3985157" cy="5195777"/>
          </a:xfrm>
          <a:prstGeom prst="rect">
            <a:avLst/>
          </a:prstGeom>
        </p:spPr>
      </p:pic>
    </p:spTree>
    <p:extLst>
      <p:ext uri="{BB962C8B-B14F-4D97-AF65-F5344CB8AC3E}">
        <p14:creationId xmlns:p14="http://schemas.microsoft.com/office/powerpoint/2010/main" val="59810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91478" y="505219"/>
            <a:ext cx="3840085" cy="1047751"/>
          </a:xfrm>
        </p:spPr>
        <p:txBody>
          <a:bodyPr vert="horz" lIns="91440" tIns="45720" rIns="91440" bIns="45720" rtlCol="0" anchor="ctr">
            <a:normAutofit/>
          </a:bodyPr>
          <a:lstStyle/>
          <a:p>
            <a:pPr defTabSz="914400">
              <a:lnSpc>
                <a:spcPct val="90000"/>
              </a:lnSpc>
            </a:pPr>
            <a:r>
              <a:rPr lang="en-US" sz="4100" b="0" dirty="0"/>
              <a:t>Market entry</a:t>
            </a:r>
            <a:endParaRPr lang="en-US" sz="4100" dirty="0"/>
          </a:p>
        </p:txBody>
      </p:sp>
      <p:cxnSp>
        <p:nvCxnSpPr>
          <p:cNvPr id="22" name="Straight Arrow Connector 2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335756" y="1857538"/>
            <a:ext cx="3995819" cy="3271754"/>
          </a:xfrm>
        </p:spPr>
        <p:txBody>
          <a:bodyPr vert="horz" lIns="91440" tIns="45720" rIns="91440" bIns="45720" rtlCol="0">
            <a:normAutofit/>
          </a:bodyPr>
          <a:lstStyle/>
          <a:p>
            <a:pPr defTabSz="914400">
              <a:lnSpc>
                <a:spcPct val="90000"/>
              </a:lnSpc>
              <a:spcAft>
                <a:spcPts val="600"/>
              </a:spcAft>
            </a:pPr>
            <a:r>
              <a:rPr lang="en-US" sz="1500" b="1" dirty="0">
                <a:solidFill>
                  <a:schemeClr val="tx1"/>
                </a:solidFill>
              </a:rPr>
              <a:t>Q1/2020</a:t>
            </a:r>
          </a:p>
          <a:p>
            <a:pPr defTabSz="914400">
              <a:lnSpc>
                <a:spcPct val="90000"/>
              </a:lnSpc>
              <a:spcAft>
                <a:spcPts val="600"/>
              </a:spcAft>
            </a:pPr>
            <a:r>
              <a:rPr lang="en-US" sz="1500" dirty="0">
                <a:solidFill>
                  <a:schemeClr val="tx1"/>
                </a:solidFill>
              </a:rPr>
              <a:t>The first customer agreement has been signed with </a:t>
            </a:r>
            <a:r>
              <a:rPr lang="en-US" sz="1500" dirty="0" err="1">
                <a:solidFill>
                  <a:schemeClr val="tx1"/>
                </a:solidFill>
              </a:rPr>
              <a:t>Navigil</a:t>
            </a:r>
            <a:r>
              <a:rPr lang="en-US" sz="1500" dirty="0">
                <a:solidFill>
                  <a:schemeClr val="tx1"/>
                </a:solidFill>
              </a:rPr>
              <a:t> Oy and a technology integration has started in December 2019. </a:t>
            </a:r>
            <a:r>
              <a:rPr lang="en-US" sz="1500" dirty="0" err="1">
                <a:solidFill>
                  <a:schemeClr val="tx1"/>
                </a:solidFill>
              </a:rPr>
              <a:t>Navigil</a:t>
            </a:r>
            <a:r>
              <a:rPr lang="en-US" sz="1500" dirty="0">
                <a:solidFill>
                  <a:schemeClr val="tx1"/>
                </a:solidFill>
              </a:rPr>
              <a:t> pays 24k€ project fee and a 1€ license fee per sold device.</a:t>
            </a:r>
          </a:p>
          <a:p>
            <a:pPr defTabSz="914400">
              <a:lnSpc>
                <a:spcPct val="90000"/>
              </a:lnSpc>
              <a:spcAft>
                <a:spcPts val="600"/>
              </a:spcAft>
            </a:pPr>
            <a:endParaRPr lang="en-US" sz="1500" dirty="0">
              <a:solidFill>
                <a:schemeClr val="tx1"/>
              </a:solidFill>
            </a:endParaRPr>
          </a:p>
          <a:p>
            <a:pPr defTabSz="914400">
              <a:lnSpc>
                <a:spcPct val="90000"/>
              </a:lnSpc>
              <a:spcAft>
                <a:spcPts val="600"/>
              </a:spcAft>
            </a:pPr>
            <a:r>
              <a:rPr lang="en-US" sz="1500" dirty="0">
                <a:solidFill>
                  <a:schemeClr val="tx1"/>
                </a:solidFill>
              </a:rPr>
              <a:t>The target is to scale sales significantly in 2020. Ava Bracelet and Huawei have already started a technology evaluation process, Samsung, Denso, Timex, </a:t>
            </a:r>
            <a:r>
              <a:rPr lang="en-US" sz="1500" dirty="0" err="1">
                <a:solidFill>
                  <a:schemeClr val="tx1"/>
                </a:solidFill>
              </a:rPr>
              <a:t>Suunto</a:t>
            </a:r>
            <a:r>
              <a:rPr lang="en-US" sz="1500" dirty="0">
                <a:solidFill>
                  <a:schemeClr val="tx1"/>
                </a:solidFill>
              </a:rPr>
              <a:t>, </a:t>
            </a:r>
            <a:r>
              <a:rPr lang="en-US" sz="1500" dirty="0" err="1">
                <a:solidFill>
                  <a:schemeClr val="tx1"/>
                </a:solidFill>
              </a:rPr>
              <a:t>Beurer</a:t>
            </a:r>
            <a:r>
              <a:rPr lang="en-US" sz="1500" dirty="0">
                <a:solidFill>
                  <a:schemeClr val="tx1"/>
                </a:solidFill>
              </a:rPr>
              <a:t>, </a:t>
            </a:r>
            <a:r>
              <a:rPr lang="en-US" sz="1500" dirty="0" err="1">
                <a:solidFill>
                  <a:schemeClr val="tx1"/>
                </a:solidFill>
              </a:rPr>
              <a:t>Valencell</a:t>
            </a:r>
            <a:r>
              <a:rPr lang="en-US" sz="1500" dirty="0">
                <a:solidFill>
                  <a:schemeClr val="tx1"/>
                </a:solidFill>
              </a:rPr>
              <a:t> and </a:t>
            </a:r>
            <a:r>
              <a:rPr lang="en-US" sz="1500" dirty="0" err="1">
                <a:solidFill>
                  <a:schemeClr val="tx1"/>
                </a:solidFill>
              </a:rPr>
              <a:t>Ouraring</a:t>
            </a:r>
            <a:r>
              <a:rPr lang="en-US" sz="1500" dirty="0">
                <a:solidFill>
                  <a:schemeClr val="tx1"/>
                </a:solidFill>
              </a:rPr>
              <a:t> have shown very strong interest towards our technology offering.  </a:t>
            </a:r>
          </a:p>
          <a:p>
            <a:pPr indent="-228600" defTabSz="914400">
              <a:lnSpc>
                <a:spcPct val="90000"/>
              </a:lnSpc>
              <a:spcAft>
                <a:spcPts val="600"/>
              </a:spcAft>
              <a:buFont typeface="Arial" panose="020B0604020202020204" pitchFamily="34" charset="0"/>
              <a:buChar char="•"/>
            </a:pPr>
            <a:endParaRPr lang="en-US" sz="1100" dirty="0">
              <a:solidFill>
                <a:schemeClr val="tx1"/>
              </a:solidFill>
            </a:endParaRPr>
          </a:p>
          <a:p>
            <a:pPr indent="-228600" defTabSz="914400">
              <a:lnSpc>
                <a:spcPct val="90000"/>
              </a:lnSpc>
              <a:spcAft>
                <a:spcPts val="600"/>
              </a:spcAft>
              <a:buFont typeface="Arial" panose="020B0604020202020204" pitchFamily="34" charset="0"/>
              <a:buChar char="•"/>
            </a:pPr>
            <a:endParaRPr lang="en-US" sz="1100" dirty="0">
              <a:solidFill>
                <a:schemeClr val="tx1"/>
              </a:solidFill>
            </a:endParaRPr>
          </a:p>
          <a:p>
            <a:pPr indent="-228600" defTabSz="914400">
              <a:lnSpc>
                <a:spcPct val="90000"/>
              </a:lnSpc>
              <a:spcAft>
                <a:spcPts val="600"/>
              </a:spcAft>
              <a:buFont typeface="Arial" panose="020B0604020202020204" pitchFamily="34" charset="0"/>
              <a:buChar char="•"/>
            </a:pPr>
            <a:endParaRPr lang="en-US" sz="1100" dirty="0">
              <a:solidFill>
                <a:schemeClr val="tx1"/>
              </a:solidFill>
            </a:endParaRPr>
          </a:p>
          <a:p>
            <a:pPr indent="-228600" defTabSz="914400">
              <a:lnSpc>
                <a:spcPct val="90000"/>
              </a:lnSpc>
              <a:spcAft>
                <a:spcPts val="600"/>
              </a:spcAft>
              <a:buFont typeface="Arial" panose="020B0604020202020204" pitchFamily="34" charset="0"/>
              <a:buChar char="•"/>
            </a:pPr>
            <a:endParaRPr lang="en-US" sz="1100" dirty="0">
              <a:solidFill>
                <a:schemeClr val="tx1"/>
              </a:solidFill>
            </a:endParaRPr>
          </a:p>
          <a:p>
            <a:pPr indent="-228600" defTabSz="914400">
              <a:lnSpc>
                <a:spcPct val="90000"/>
              </a:lnSpc>
              <a:spcAft>
                <a:spcPts val="600"/>
              </a:spcAft>
              <a:buFont typeface="Arial" panose="020B0604020202020204" pitchFamily="34" charset="0"/>
              <a:buChar char="•"/>
            </a:pPr>
            <a:endParaRPr lang="en-US" sz="1100" dirty="0">
              <a:solidFill>
                <a:schemeClr val="tx1"/>
              </a:solidFill>
            </a:endParaRPr>
          </a:p>
          <a:p>
            <a:pPr indent="-228600" defTabSz="914400">
              <a:lnSpc>
                <a:spcPct val="90000"/>
              </a:lnSpc>
              <a:spcAft>
                <a:spcPts val="600"/>
              </a:spcAft>
              <a:buFont typeface="Arial" panose="020B0604020202020204" pitchFamily="34" charset="0"/>
              <a:buChar char="•"/>
            </a:pPr>
            <a:endParaRPr lang="en-US" sz="1100" dirty="0">
              <a:solidFill>
                <a:schemeClr val="tx1"/>
              </a:solidFill>
            </a:endParaRPr>
          </a:p>
        </p:txBody>
      </p:sp>
      <p:pic>
        <p:nvPicPr>
          <p:cNvPr id="5" name="Kuvan paikkamerkki 4">
            <a:extLst>
              <a:ext uri="{FF2B5EF4-FFF2-40B4-BE49-F238E27FC236}">
                <a16:creationId xmlns:a16="http://schemas.microsoft.com/office/drawing/2014/main" id="{AE8B181F-704F-4AC9-BD07-957A5E6B6A71}"/>
              </a:ext>
            </a:extLst>
          </p:cNvPr>
          <p:cNvPicPr>
            <a:picLocks noGrp="1" noChangeAspect="1"/>
          </p:cNvPicPr>
          <p:nvPr>
            <p:ph type="pic" idx="10"/>
          </p:nvPr>
        </p:nvPicPr>
        <p:blipFill rotWithShape="1">
          <a:blip r:embed="rId2"/>
          <a:srcRect l="15066" r="15892"/>
          <a:stretch/>
        </p:blipFill>
        <p:spPr>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2" name="Picture 11" descr="night-train-logo-white.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pic>
        <p:nvPicPr>
          <p:cNvPr id="8" name="Kuva 7">
            <a:extLst>
              <a:ext uri="{FF2B5EF4-FFF2-40B4-BE49-F238E27FC236}">
                <a16:creationId xmlns:a16="http://schemas.microsoft.com/office/drawing/2014/main" id="{0D727B70-1A58-4310-844E-8399A5957BE6}"/>
              </a:ext>
            </a:extLst>
          </p:cNvPr>
          <p:cNvPicPr>
            <a:picLocks noChangeAspect="1"/>
          </p:cNvPicPr>
          <p:nvPr/>
        </p:nvPicPr>
        <p:blipFill>
          <a:blip r:embed="rId4">
            <a:duotone>
              <a:prstClr val="black"/>
              <a:schemeClr val="tx1">
                <a:tint val="45000"/>
                <a:satMod val="400000"/>
              </a:schemeClr>
            </a:duotone>
            <a:extLst>
              <a:ext uri="{BEBA8EAE-BF5A-486C-A8C5-ECC9F3942E4B}">
                <a14:imgProps xmlns:a14="http://schemas.microsoft.com/office/drawing/2010/main">
                  <a14:imgLayer r:embed="rId5">
                    <a14:imgEffect>
                      <a14:brightnessContrast bright="-100000" contrast="-40000"/>
                    </a14:imgEffect>
                  </a14:imgLayer>
                </a14:imgProps>
              </a:ext>
            </a:extLst>
          </a:blip>
          <a:stretch>
            <a:fillRect/>
          </a:stretch>
        </p:blipFill>
        <p:spPr>
          <a:xfrm>
            <a:off x="391478" y="176594"/>
            <a:ext cx="1036410" cy="231668"/>
          </a:xfrm>
          <a:prstGeom prst="rect">
            <a:avLst/>
          </a:prstGeom>
          <a:solidFill>
            <a:schemeClr val="bg1"/>
          </a:solidFill>
        </p:spPr>
      </p:pic>
    </p:spTree>
    <p:extLst>
      <p:ext uri="{BB962C8B-B14F-4D97-AF65-F5344CB8AC3E}">
        <p14:creationId xmlns:p14="http://schemas.microsoft.com/office/powerpoint/2010/main" val="341239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13278"/>
            <a:ext cx="8229600" cy="708471"/>
          </a:xfrm>
        </p:spPr>
        <p:txBody>
          <a:bodyPr>
            <a:normAutofit/>
          </a:bodyPr>
          <a:lstStyle/>
          <a:p>
            <a:r>
              <a:rPr lang="en-US" b="0" dirty="0"/>
              <a:t>Sales pipeline and wearable market forecast</a:t>
            </a:r>
            <a:endParaRPr lang="en-US" sz="2400" dirty="0"/>
          </a:p>
        </p:txBody>
      </p:sp>
      <p:pic>
        <p:nvPicPr>
          <p:cNvPr id="6" name="Picture 15" descr="night-train-logo-white.wmf">
            <a:extLst>
              <a:ext uri="{FF2B5EF4-FFF2-40B4-BE49-F238E27FC236}">
                <a16:creationId xmlns:a16="http://schemas.microsoft.com/office/drawing/2014/main" id="{1242A93F-B7C8-4493-99CE-4F5E7B97B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grpSp>
        <p:nvGrpSpPr>
          <p:cNvPr id="7" name="Kaaviokuva 5">
            <a:extLst>
              <a:ext uri="{FF2B5EF4-FFF2-40B4-BE49-F238E27FC236}">
                <a16:creationId xmlns:a16="http://schemas.microsoft.com/office/drawing/2014/main" id="{1503D64C-F9F4-4949-ADD5-3460D85A1475}"/>
              </a:ext>
            </a:extLst>
          </p:cNvPr>
          <p:cNvGrpSpPr/>
          <p:nvPr/>
        </p:nvGrpSpPr>
        <p:grpSpPr>
          <a:xfrm>
            <a:off x="235745" y="1511280"/>
            <a:ext cx="6766188" cy="3256663"/>
            <a:chOff x="120225" y="1058489"/>
            <a:chExt cx="6843950" cy="5122580"/>
          </a:xfrm>
        </p:grpSpPr>
        <p:sp>
          <p:nvSpPr>
            <p:cNvPr id="8" name="Vapaamuotoinen: Muoto 7">
              <a:extLst>
                <a:ext uri="{FF2B5EF4-FFF2-40B4-BE49-F238E27FC236}">
                  <a16:creationId xmlns:a16="http://schemas.microsoft.com/office/drawing/2014/main" id="{9D374A47-E259-456F-ACD2-E6AF267C7954}"/>
                </a:ext>
              </a:extLst>
            </p:cNvPr>
            <p:cNvSpPr/>
            <p:nvPr/>
          </p:nvSpPr>
          <p:spPr>
            <a:xfrm>
              <a:off x="120225" y="1058489"/>
              <a:ext cx="6843950" cy="1012249"/>
            </a:xfrm>
            <a:custGeom>
              <a:avLst/>
              <a:gdLst>
                <a:gd name="f0" fmla="val 10800000"/>
                <a:gd name="f1" fmla="val 5400000"/>
                <a:gd name="f2" fmla="val 180"/>
                <a:gd name="f3" fmla="val w"/>
                <a:gd name="f4" fmla="val h"/>
                <a:gd name="f5" fmla="val 0"/>
                <a:gd name="f6" fmla="val 6950438"/>
                <a:gd name="f7" fmla="val 1012248"/>
                <a:gd name="f8" fmla="val 253062"/>
                <a:gd name="f9" fmla="val 6444314"/>
                <a:gd name="f10" fmla="val 506124"/>
                <a:gd name="f11" fmla="val 759186"/>
                <a:gd name="f12" fmla="+- 0 0 -90"/>
                <a:gd name="f13" fmla="*/ f3 1 6950438"/>
                <a:gd name="f14" fmla="*/ f4 1 1012248"/>
                <a:gd name="f15" fmla="+- f7 0 f5"/>
                <a:gd name="f16" fmla="+- f6 0 f5"/>
                <a:gd name="f17" fmla="*/ f12 f0 1"/>
                <a:gd name="f18" fmla="*/ f16 1 6950438"/>
                <a:gd name="f19" fmla="*/ f15 1 1012248"/>
                <a:gd name="f20" fmla="*/ 0 f16 1"/>
                <a:gd name="f21" fmla="*/ 253062 f15 1"/>
                <a:gd name="f22" fmla="*/ 6444314 f16 1"/>
                <a:gd name="f23" fmla="*/ 0 f15 1"/>
                <a:gd name="f24" fmla="*/ 6950438 f16 1"/>
                <a:gd name="f25" fmla="*/ 506124 f15 1"/>
                <a:gd name="f26" fmla="*/ 1012248 f15 1"/>
                <a:gd name="f27" fmla="*/ 759186 f15 1"/>
                <a:gd name="f28" fmla="*/ f17 1 f2"/>
                <a:gd name="f29" fmla="*/ f20 1 6950438"/>
                <a:gd name="f30" fmla="*/ f21 1 1012248"/>
                <a:gd name="f31" fmla="*/ f22 1 6950438"/>
                <a:gd name="f32" fmla="*/ f23 1 1012248"/>
                <a:gd name="f33" fmla="*/ f24 1 6950438"/>
                <a:gd name="f34" fmla="*/ f25 1 1012248"/>
                <a:gd name="f35" fmla="*/ f26 1 1012248"/>
                <a:gd name="f36" fmla="*/ f27 1 1012248"/>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6950438" h="1012248">
                  <a:moveTo>
                    <a:pt x="f5" y="f8"/>
                  </a:moveTo>
                  <a:lnTo>
                    <a:pt x="f9" y="f8"/>
                  </a:lnTo>
                  <a:lnTo>
                    <a:pt x="f9" y="f5"/>
                  </a:lnTo>
                  <a:lnTo>
                    <a:pt x="f6" y="f10"/>
                  </a:lnTo>
                  <a:lnTo>
                    <a:pt x="f9" y="f7"/>
                  </a:lnTo>
                  <a:lnTo>
                    <a:pt x="f9" y="f11"/>
                  </a:lnTo>
                  <a:lnTo>
                    <a:pt x="f5" y="f11"/>
                  </a:lnTo>
                  <a:lnTo>
                    <a:pt x="f5" y="f8"/>
                  </a:lnTo>
                  <a:close/>
                </a:path>
              </a:pathLst>
            </a:custGeom>
            <a:solidFill>
              <a:srgbClr val="3D0393"/>
            </a:solidFill>
            <a:ln w="12701" cap="flat">
              <a:solidFill>
                <a:srgbClr val="FFFFFF"/>
              </a:solidFill>
              <a:prstDash val="solid"/>
              <a:miter/>
            </a:ln>
          </p:spPr>
          <p:txBody>
            <a:bodyPr vert="horz" wrap="square" lIns="91440" tIns="344500" rIns="507062" bIns="413756" anchor="ctr" anchorCtr="0" compatLnSpc="1">
              <a:noAutofit/>
            </a:bodyPr>
            <a:lstStyle/>
            <a:p>
              <a:pPr marL="0" marR="0" lvl="0" indent="0" algn="l"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i-FI" sz="1600" dirty="0">
                  <a:solidFill>
                    <a:srgbClr val="FFFFFF"/>
                  </a:solidFill>
                  <a:latin typeface="Calibri"/>
                </a:rPr>
                <a:t>Q1/2020</a:t>
              </a:r>
              <a:endParaRPr lang="fi-FI" sz="1600" b="0" i="0" u="none" strike="noStrike" kern="1200" cap="none" spc="0" baseline="0" dirty="0">
                <a:solidFill>
                  <a:srgbClr val="FFFFFF"/>
                </a:solidFill>
                <a:uFillTx/>
                <a:latin typeface="Calibri"/>
              </a:endParaRPr>
            </a:p>
          </p:txBody>
        </p:sp>
        <p:sp>
          <p:nvSpPr>
            <p:cNvPr id="9" name="Vapaamuotoinen: Muoto 8">
              <a:extLst>
                <a:ext uri="{FF2B5EF4-FFF2-40B4-BE49-F238E27FC236}">
                  <a16:creationId xmlns:a16="http://schemas.microsoft.com/office/drawing/2014/main" id="{8501A4D2-3888-4E35-A920-8A7524C7F4E8}"/>
                </a:ext>
              </a:extLst>
            </p:cNvPr>
            <p:cNvSpPr/>
            <p:nvPr/>
          </p:nvSpPr>
          <p:spPr>
            <a:xfrm>
              <a:off x="149881" y="1804601"/>
              <a:ext cx="1929574" cy="1818213"/>
            </a:xfrm>
            <a:custGeom>
              <a:avLst/>
              <a:gdLst>
                <a:gd name="f0" fmla="val 10800000"/>
                <a:gd name="f1" fmla="val 5400000"/>
                <a:gd name="f2" fmla="val 180"/>
                <a:gd name="f3" fmla="val w"/>
                <a:gd name="f4" fmla="val h"/>
                <a:gd name="f5" fmla="val 0"/>
                <a:gd name="f6" fmla="val 2140735"/>
                <a:gd name="f7" fmla="val 2842383"/>
                <a:gd name="f8" fmla="+- 0 0 -90"/>
                <a:gd name="f9" fmla="*/ f3 1 2140735"/>
                <a:gd name="f10" fmla="*/ f4 1 2842383"/>
                <a:gd name="f11" fmla="+- f7 0 f5"/>
                <a:gd name="f12" fmla="+- f6 0 f5"/>
                <a:gd name="f13" fmla="*/ f8 f0 1"/>
                <a:gd name="f14" fmla="*/ f12 1 2140735"/>
                <a:gd name="f15" fmla="*/ f11 1 2842383"/>
                <a:gd name="f16" fmla="*/ 0 f12 1"/>
                <a:gd name="f17" fmla="*/ 0 f11 1"/>
                <a:gd name="f18" fmla="*/ 2140735 f12 1"/>
                <a:gd name="f19" fmla="*/ 2842383 f11 1"/>
                <a:gd name="f20" fmla="*/ f13 1 f2"/>
                <a:gd name="f21" fmla="*/ f16 1 2140735"/>
                <a:gd name="f22" fmla="*/ f17 1 2842383"/>
                <a:gd name="f23" fmla="*/ f18 1 2140735"/>
                <a:gd name="f24" fmla="*/ f19 1 284238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0735" h="2842383">
                  <a:moveTo>
                    <a:pt x="f5" y="f5"/>
                  </a:moveTo>
                  <a:lnTo>
                    <a:pt x="f6" y="f5"/>
                  </a:lnTo>
                  <a:lnTo>
                    <a:pt x="f6" y="f7"/>
                  </a:lnTo>
                  <a:lnTo>
                    <a:pt x="f5" y="f7"/>
                  </a:lnTo>
                  <a:lnTo>
                    <a:pt x="f5" y="f5"/>
                  </a:lnTo>
                  <a:close/>
                </a:path>
              </a:pathLst>
            </a:custGeom>
            <a:solidFill>
              <a:srgbClr val="FFFFFF"/>
            </a:solidFill>
            <a:ln w="12701" cap="flat">
              <a:solidFill>
                <a:srgbClr val="4472C4"/>
              </a:solidFill>
              <a:prstDash val="solid"/>
              <a:miter/>
            </a:ln>
          </p:spPr>
          <p:txBody>
            <a:bodyPr vert="horz" wrap="square" lIns="68580" tIns="68580" rIns="68580" bIns="68580" anchor="t" anchorCtr="0" compatLnSpc="1">
              <a:noAutofit/>
            </a:bodyPr>
            <a:lstStyle/>
            <a:p>
              <a:pPr marL="0" marR="0" lvl="0" indent="0"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b="0" i="0" u="none" strike="noStrike" kern="1200" cap="none" spc="0" baseline="0" dirty="0" err="1">
                  <a:solidFill>
                    <a:srgbClr val="000000"/>
                  </a:solidFill>
                  <a:uFillTx/>
                  <a:latin typeface="Calibri"/>
                </a:rPr>
                <a:t>Navigil</a:t>
              </a:r>
              <a:r>
                <a:rPr lang="fi-FI" sz="1400" b="0" i="0" u="none" strike="noStrike" kern="1200" cap="none" spc="0" baseline="0" dirty="0">
                  <a:solidFill>
                    <a:srgbClr val="000000"/>
                  </a:solidFill>
                  <a:uFillTx/>
                  <a:latin typeface="Calibri"/>
                </a:rPr>
                <a:t> (</a:t>
              </a:r>
              <a:r>
                <a:rPr lang="fi-FI" sz="1400" b="0" i="0" u="none" strike="noStrike" kern="1200" cap="none" spc="0" baseline="0" dirty="0" err="1">
                  <a:solidFill>
                    <a:srgbClr val="000000"/>
                  </a:solidFill>
                  <a:uFillTx/>
                  <a:latin typeface="Calibri"/>
                </a:rPr>
                <a:t>Licencing</a:t>
              </a:r>
              <a:r>
                <a:rPr lang="fi-FI" sz="1400" b="0" i="0" u="none" strike="noStrike" kern="1200" cap="none" spc="0" baseline="0" dirty="0">
                  <a:solidFill>
                    <a:srgbClr val="000000"/>
                  </a:solidFill>
                  <a:uFillTx/>
                  <a:latin typeface="Calibri"/>
                </a:rPr>
                <a:t>) </a:t>
              </a:r>
            </a:p>
            <a:p>
              <a:pPr marL="0" marR="0" lvl="0" indent="0"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b="0" i="0" u="none" strike="noStrike" kern="1200" cap="none" spc="0" baseline="0" dirty="0">
                  <a:solidFill>
                    <a:srgbClr val="000000"/>
                  </a:solidFill>
                  <a:uFillTx/>
                  <a:latin typeface="Calibri"/>
                </a:rPr>
                <a:t>Huawei (Evaluation)</a:t>
              </a:r>
            </a:p>
            <a:p>
              <a:pPr marL="0" marR="0" lvl="0" indent="0"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b="0" i="0" u="none" strike="noStrike" kern="1200" cap="none" spc="0" baseline="0" dirty="0" err="1">
                  <a:solidFill>
                    <a:srgbClr val="000000"/>
                  </a:solidFill>
                  <a:uFillTx/>
                  <a:latin typeface="Calibri"/>
                </a:rPr>
                <a:t>Burer</a:t>
              </a:r>
              <a:r>
                <a:rPr lang="fi-FI" sz="1400" b="0" i="0" u="none" strike="noStrike" kern="1200" cap="none" spc="0" baseline="0" dirty="0">
                  <a:solidFill>
                    <a:srgbClr val="000000"/>
                  </a:solidFill>
                  <a:uFillTx/>
                  <a:latin typeface="Calibri"/>
                </a:rPr>
                <a:t> (Evaluation)</a:t>
              </a:r>
            </a:p>
          </p:txBody>
        </p:sp>
        <p:sp>
          <p:nvSpPr>
            <p:cNvPr id="10" name="Vapaamuotoinen: Muoto 9">
              <a:extLst>
                <a:ext uri="{FF2B5EF4-FFF2-40B4-BE49-F238E27FC236}">
                  <a16:creationId xmlns:a16="http://schemas.microsoft.com/office/drawing/2014/main" id="{4C10C117-7ED5-4ED3-B837-A292336527A6}"/>
                </a:ext>
              </a:extLst>
            </p:cNvPr>
            <p:cNvSpPr/>
            <p:nvPr/>
          </p:nvSpPr>
          <p:spPr>
            <a:xfrm>
              <a:off x="2070048" y="1356546"/>
              <a:ext cx="4809706" cy="1012249"/>
            </a:xfrm>
            <a:custGeom>
              <a:avLst/>
              <a:gdLst>
                <a:gd name="f0" fmla="val 10800000"/>
                <a:gd name="f1" fmla="val 5400000"/>
                <a:gd name="f2" fmla="val 180"/>
                <a:gd name="f3" fmla="val w"/>
                <a:gd name="f4" fmla="val h"/>
                <a:gd name="f5" fmla="val 0"/>
                <a:gd name="f6" fmla="val 4809703"/>
                <a:gd name="f7" fmla="val 1012248"/>
                <a:gd name="f8" fmla="val 253062"/>
                <a:gd name="f9" fmla="val 4303579"/>
                <a:gd name="f10" fmla="val 506124"/>
                <a:gd name="f11" fmla="val 759186"/>
                <a:gd name="f12" fmla="+- 0 0 -90"/>
                <a:gd name="f13" fmla="*/ f3 1 4809703"/>
                <a:gd name="f14" fmla="*/ f4 1 1012248"/>
                <a:gd name="f15" fmla="+- f7 0 f5"/>
                <a:gd name="f16" fmla="+- f6 0 f5"/>
                <a:gd name="f17" fmla="*/ f12 f0 1"/>
                <a:gd name="f18" fmla="*/ f16 1 4809703"/>
                <a:gd name="f19" fmla="*/ f15 1 1012248"/>
                <a:gd name="f20" fmla="*/ 0 f16 1"/>
                <a:gd name="f21" fmla="*/ 253062 f15 1"/>
                <a:gd name="f22" fmla="*/ 4303579 f16 1"/>
                <a:gd name="f23" fmla="*/ 0 f15 1"/>
                <a:gd name="f24" fmla="*/ 4809703 f16 1"/>
                <a:gd name="f25" fmla="*/ 506124 f15 1"/>
                <a:gd name="f26" fmla="*/ 1012248 f15 1"/>
                <a:gd name="f27" fmla="*/ 759186 f15 1"/>
                <a:gd name="f28" fmla="*/ f17 1 f2"/>
                <a:gd name="f29" fmla="*/ f20 1 4809703"/>
                <a:gd name="f30" fmla="*/ f21 1 1012248"/>
                <a:gd name="f31" fmla="*/ f22 1 4809703"/>
                <a:gd name="f32" fmla="*/ f23 1 1012248"/>
                <a:gd name="f33" fmla="*/ f24 1 4809703"/>
                <a:gd name="f34" fmla="*/ f25 1 1012248"/>
                <a:gd name="f35" fmla="*/ f26 1 1012248"/>
                <a:gd name="f36" fmla="*/ f27 1 1012248"/>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4809703" h="1012248">
                  <a:moveTo>
                    <a:pt x="f5" y="f8"/>
                  </a:moveTo>
                  <a:lnTo>
                    <a:pt x="f9" y="f8"/>
                  </a:lnTo>
                  <a:lnTo>
                    <a:pt x="f9" y="f5"/>
                  </a:lnTo>
                  <a:lnTo>
                    <a:pt x="f6" y="f10"/>
                  </a:lnTo>
                  <a:lnTo>
                    <a:pt x="f9" y="f7"/>
                  </a:lnTo>
                  <a:lnTo>
                    <a:pt x="f9" y="f11"/>
                  </a:lnTo>
                  <a:lnTo>
                    <a:pt x="f5" y="f11"/>
                  </a:lnTo>
                  <a:lnTo>
                    <a:pt x="f5" y="f8"/>
                  </a:lnTo>
                  <a:close/>
                </a:path>
              </a:pathLst>
            </a:custGeom>
            <a:solidFill>
              <a:srgbClr val="3D0393"/>
            </a:solidFill>
            <a:ln w="12701" cap="flat">
              <a:solidFill>
                <a:srgbClr val="FFFFFF"/>
              </a:solidFill>
              <a:prstDash val="solid"/>
              <a:miter/>
            </a:ln>
          </p:spPr>
          <p:txBody>
            <a:bodyPr vert="horz" wrap="square" lIns="91440" tIns="344500" rIns="507062" bIns="413756" anchor="ctr" anchorCtr="0" compatLnSpc="1">
              <a:noAutofit/>
            </a:bodyPr>
            <a:lstStyle/>
            <a:p>
              <a:pPr marL="0" marR="0" lvl="0" indent="0" algn="l"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i-FI" sz="1600" dirty="0">
                  <a:solidFill>
                    <a:srgbClr val="FFFFFF"/>
                  </a:solidFill>
                  <a:latin typeface="Calibri"/>
                </a:rPr>
                <a:t>Q2/2020</a:t>
              </a:r>
              <a:endParaRPr lang="fi-FI" sz="1600" b="0" i="0" u="none" strike="noStrike" kern="1200" cap="none" spc="0" baseline="0" dirty="0">
                <a:solidFill>
                  <a:srgbClr val="FFFFFF"/>
                </a:solidFill>
                <a:uFillTx/>
                <a:latin typeface="Calibri"/>
              </a:endParaRPr>
            </a:p>
          </p:txBody>
        </p:sp>
        <p:sp>
          <p:nvSpPr>
            <p:cNvPr id="11" name="Vapaamuotoinen: Muoto 10">
              <a:extLst>
                <a:ext uri="{FF2B5EF4-FFF2-40B4-BE49-F238E27FC236}">
                  <a16:creationId xmlns:a16="http://schemas.microsoft.com/office/drawing/2014/main" id="{5D76546C-E2CB-4F59-8D3C-E94831D98980}"/>
                </a:ext>
              </a:extLst>
            </p:cNvPr>
            <p:cNvSpPr/>
            <p:nvPr/>
          </p:nvSpPr>
          <p:spPr>
            <a:xfrm>
              <a:off x="2088756" y="2108525"/>
              <a:ext cx="2140739" cy="1818213"/>
            </a:xfrm>
            <a:custGeom>
              <a:avLst/>
              <a:gdLst>
                <a:gd name="f0" fmla="val 10800000"/>
                <a:gd name="f1" fmla="val 5400000"/>
                <a:gd name="f2" fmla="val 180"/>
                <a:gd name="f3" fmla="val w"/>
                <a:gd name="f4" fmla="val h"/>
                <a:gd name="f5" fmla="val 0"/>
                <a:gd name="f6" fmla="val 2140735"/>
                <a:gd name="f7" fmla="val 2647056"/>
                <a:gd name="f8" fmla="+- 0 0 -90"/>
                <a:gd name="f9" fmla="*/ f3 1 2140735"/>
                <a:gd name="f10" fmla="*/ f4 1 2647056"/>
                <a:gd name="f11" fmla="+- f7 0 f5"/>
                <a:gd name="f12" fmla="+- f6 0 f5"/>
                <a:gd name="f13" fmla="*/ f8 f0 1"/>
                <a:gd name="f14" fmla="*/ f12 1 2140735"/>
                <a:gd name="f15" fmla="*/ f11 1 2647056"/>
                <a:gd name="f16" fmla="*/ 0 f12 1"/>
                <a:gd name="f17" fmla="*/ 0 f11 1"/>
                <a:gd name="f18" fmla="*/ 2140735 f12 1"/>
                <a:gd name="f19" fmla="*/ 2647056 f11 1"/>
                <a:gd name="f20" fmla="*/ f13 1 f2"/>
                <a:gd name="f21" fmla="*/ f16 1 2140735"/>
                <a:gd name="f22" fmla="*/ f17 1 2647056"/>
                <a:gd name="f23" fmla="*/ f18 1 2140735"/>
                <a:gd name="f24" fmla="*/ f19 1 26470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0735" h="2647056">
                  <a:moveTo>
                    <a:pt x="f5" y="f5"/>
                  </a:moveTo>
                  <a:lnTo>
                    <a:pt x="f6" y="f5"/>
                  </a:lnTo>
                  <a:lnTo>
                    <a:pt x="f6" y="f7"/>
                  </a:lnTo>
                  <a:lnTo>
                    <a:pt x="f5" y="f7"/>
                  </a:lnTo>
                  <a:lnTo>
                    <a:pt x="f5" y="f5"/>
                  </a:lnTo>
                  <a:close/>
                </a:path>
              </a:pathLst>
            </a:custGeom>
            <a:solidFill>
              <a:srgbClr val="FFFFFF"/>
            </a:solidFill>
            <a:ln w="12701" cap="flat">
              <a:solidFill>
                <a:srgbClr val="4472C4"/>
              </a:solidFill>
              <a:prstDash val="solid"/>
              <a:miter/>
            </a:ln>
          </p:spPr>
          <p:txBody>
            <a:bodyPr vert="horz" wrap="square" lIns="68580" tIns="68580" rIns="68580" bIns="68580"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Timex</a:t>
              </a:r>
              <a:r>
                <a:rPr lang="fi-FI" sz="1400" kern="0" dirty="0">
                  <a:solidFill>
                    <a:srgbClr val="000000"/>
                  </a:solidFill>
                  <a:latin typeface="Calibri"/>
                </a:rPr>
                <a:t> (</a:t>
              </a:r>
              <a:r>
                <a:rPr lang="fi-FI" sz="1400" kern="0" dirty="0" err="1">
                  <a:solidFill>
                    <a:srgbClr val="000000"/>
                  </a:solidFill>
                  <a:latin typeface="Calibri"/>
                </a:rPr>
                <a:t>Licencing</a:t>
              </a:r>
              <a:r>
                <a:rPr lang="fi-FI" sz="1400" kern="0" dirty="0">
                  <a:solidFill>
                    <a:srgbClr val="000000"/>
                  </a:solidFill>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a:solidFill>
                    <a:srgbClr val="000000"/>
                  </a:solidFill>
                  <a:latin typeface="Calibri"/>
                </a:rPr>
                <a:t>Samsung (Evaluation)</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Huami</a:t>
              </a:r>
              <a:r>
                <a:rPr lang="fi-FI" sz="1400" kern="0" dirty="0">
                  <a:solidFill>
                    <a:srgbClr val="000000"/>
                  </a:solidFill>
                  <a:latin typeface="Calibri"/>
                </a:rPr>
                <a:t> (Evaluation)</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a:solidFill>
                    <a:srgbClr val="000000"/>
                  </a:solidFill>
                  <a:latin typeface="Calibri"/>
                </a:rPr>
                <a:t>Ava </a:t>
              </a:r>
              <a:r>
                <a:rPr lang="fi-FI" sz="1400" kern="0" dirty="0" err="1">
                  <a:solidFill>
                    <a:srgbClr val="000000"/>
                  </a:solidFill>
                  <a:latin typeface="Calibri"/>
                </a:rPr>
                <a:t>Bracelet</a:t>
              </a:r>
              <a:endParaRPr lang="fi-FI" sz="1400" kern="0" dirty="0">
                <a:solidFill>
                  <a:srgbClr val="000000"/>
                </a:solidFill>
                <a:latin typeface="Calibri"/>
              </a:endParaRPr>
            </a:p>
          </p:txBody>
        </p:sp>
        <p:sp>
          <p:nvSpPr>
            <p:cNvPr id="12" name="Vapaamuotoinen: Muoto 11">
              <a:extLst>
                <a:ext uri="{FF2B5EF4-FFF2-40B4-BE49-F238E27FC236}">
                  <a16:creationId xmlns:a16="http://schemas.microsoft.com/office/drawing/2014/main" id="{0043D16D-AC38-4DDF-A94E-92A8F0B6A994}"/>
                </a:ext>
              </a:extLst>
            </p:cNvPr>
            <p:cNvSpPr/>
            <p:nvPr/>
          </p:nvSpPr>
          <p:spPr>
            <a:xfrm>
              <a:off x="4199050" y="1670588"/>
              <a:ext cx="2668969" cy="1012249"/>
            </a:xfrm>
            <a:custGeom>
              <a:avLst/>
              <a:gdLst>
                <a:gd name="f0" fmla="val 10800000"/>
                <a:gd name="f1" fmla="val 5400000"/>
                <a:gd name="f2" fmla="val 180"/>
                <a:gd name="f3" fmla="val w"/>
                <a:gd name="f4" fmla="val h"/>
                <a:gd name="f5" fmla="val 0"/>
                <a:gd name="f6" fmla="val 2668968"/>
                <a:gd name="f7" fmla="val 1012248"/>
                <a:gd name="f8" fmla="val 253062"/>
                <a:gd name="f9" fmla="val 2162844"/>
                <a:gd name="f10" fmla="val 506124"/>
                <a:gd name="f11" fmla="val 759186"/>
                <a:gd name="f12" fmla="+- 0 0 -90"/>
                <a:gd name="f13" fmla="*/ f3 1 2668968"/>
                <a:gd name="f14" fmla="*/ f4 1 1012248"/>
                <a:gd name="f15" fmla="+- f7 0 f5"/>
                <a:gd name="f16" fmla="+- f6 0 f5"/>
                <a:gd name="f17" fmla="*/ f12 f0 1"/>
                <a:gd name="f18" fmla="*/ f16 1 2668968"/>
                <a:gd name="f19" fmla="*/ f15 1 1012248"/>
                <a:gd name="f20" fmla="*/ 0 f16 1"/>
                <a:gd name="f21" fmla="*/ 253062 f15 1"/>
                <a:gd name="f22" fmla="*/ 2162844 f16 1"/>
                <a:gd name="f23" fmla="*/ 0 f15 1"/>
                <a:gd name="f24" fmla="*/ 2668968 f16 1"/>
                <a:gd name="f25" fmla="*/ 506124 f15 1"/>
                <a:gd name="f26" fmla="*/ 1012248 f15 1"/>
                <a:gd name="f27" fmla="*/ 759186 f15 1"/>
                <a:gd name="f28" fmla="*/ f17 1 f2"/>
                <a:gd name="f29" fmla="*/ f20 1 2668968"/>
                <a:gd name="f30" fmla="*/ f21 1 1012248"/>
                <a:gd name="f31" fmla="*/ f22 1 2668968"/>
                <a:gd name="f32" fmla="*/ f23 1 1012248"/>
                <a:gd name="f33" fmla="*/ f24 1 2668968"/>
                <a:gd name="f34" fmla="*/ f25 1 1012248"/>
                <a:gd name="f35" fmla="*/ f26 1 1012248"/>
                <a:gd name="f36" fmla="*/ f27 1 1012248"/>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668968" h="1012248">
                  <a:moveTo>
                    <a:pt x="f5" y="f8"/>
                  </a:moveTo>
                  <a:lnTo>
                    <a:pt x="f9" y="f8"/>
                  </a:lnTo>
                  <a:lnTo>
                    <a:pt x="f9" y="f5"/>
                  </a:lnTo>
                  <a:lnTo>
                    <a:pt x="f6" y="f10"/>
                  </a:lnTo>
                  <a:lnTo>
                    <a:pt x="f9" y="f7"/>
                  </a:lnTo>
                  <a:lnTo>
                    <a:pt x="f9" y="f11"/>
                  </a:lnTo>
                  <a:lnTo>
                    <a:pt x="f5" y="f11"/>
                  </a:lnTo>
                  <a:lnTo>
                    <a:pt x="f5" y="f8"/>
                  </a:lnTo>
                  <a:close/>
                </a:path>
              </a:pathLst>
            </a:custGeom>
            <a:solidFill>
              <a:srgbClr val="3D0393"/>
            </a:solidFill>
            <a:ln w="12701" cap="flat">
              <a:solidFill>
                <a:srgbClr val="FFFFFF"/>
              </a:solidFill>
              <a:prstDash val="solid"/>
              <a:miter/>
            </a:ln>
          </p:spPr>
          <p:txBody>
            <a:bodyPr vert="horz" wrap="square" lIns="72393" tIns="325453" rIns="507062" bIns="413756" anchor="ctr" anchorCtr="0" compatLnSpc="1">
              <a:noAutofit/>
            </a:bodyPr>
            <a:lstStyle/>
            <a:p>
              <a:pPr marL="0" marR="0" lvl="0" indent="0" algn="l"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600" dirty="0">
                  <a:solidFill>
                    <a:srgbClr val="FFFFFF"/>
                  </a:solidFill>
                  <a:latin typeface="Calibri"/>
                </a:rPr>
                <a:t>Q3/2020</a:t>
              </a:r>
              <a:endParaRPr lang="fi-FI" sz="1600" b="0" i="0" u="none" strike="noStrike" kern="1200" cap="none" spc="0" baseline="0" dirty="0">
                <a:solidFill>
                  <a:srgbClr val="FFFFFF"/>
                </a:solidFill>
                <a:uFillTx/>
                <a:latin typeface="Calibri"/>
              </a:endParaRPr>
            </a:p>
          </p:txBody>
        </p:sp>
        <p:sp>
          <p:nvSpPr>
            <p:cNvPr id="13" name="Vapaamuotoinen: Muoto 12">
              <a:extLst>
                <a:ext uri="{FF2B5EF4-FFF2-40B4-BE49-F238E27FC236}">
                  <a16:creationId xmlns:a16="http://schemas.microsoft.com/office/drawing/2014/main" id="{04A56974-285D-4C6B-837A-B1D3A3AD2B4E}"/>
                </a:ext>
              </a:extLst>
            </p:cNvPr>
            <p:cNvSpPr/>
            <p:nvPr/>
          </p:nvSpPr>
          <p:spPr>
            <a:xfrm>
              <a:off x="4218923" y="2415369"/>
              <a:ext cx="2010802" cy="3765700"/>
            </a:xfrm>
            <a:custGeom>
              <a:avLst/>
              <a:gdLst>
                <a:gd name="f0" fmla="val 10800000"/>
                <a:gd name="f1" fmla="val 5400000"/>
                <a:gd name="f2" fmla="val 180"/>
                <a:gd name="f3" fmla="val w"/>
                <a:gd name="f4" fmla="val h"/>
                <a:gd name="f5" fmla="val 0"/>
                <a:gd name="f6" fmla="val 2068506"/>
                <a:gd name="f7" fmla="val 742957"/>
                <a:gd name="f8" fmla="+- 0 0 -90"/>
                <a:gd name="f9" fmla="*/ f3 1 2068506"/>
                <a:gd name="f10" fmla="*/ f4 1 742957"/>
                <a:gd name="f11" fmla="+- f7 0 f5"/>
                <a:gd name="f12" fmla="+- f6 0 f5"/>
                <a:gd name="f13" fmla="*/ f8 f0 1"/>
                <a:gd name="f14" fmla="*/ f12 1 2068506"/>
                <a:gd name="f15" fmla="*/ f11 1 742957"/>
                <a:gd name="f16" fmla="*/ 0 f12 1"/>
                <a:gd name="f17" fmla="*/ 0 f11 1"/>
                <a:gd name="f18" fmla="*/ 2068506 f12 1"/>
                <a:gd name="f19" fmla="*/ 742957 f11 1"/>
                <a:gd name="f20" fmla="*/ f13 1 f2"/>
                <a:gd name="f21" fmla="*/ f16 1 2068506"/>
                <a:gd name="f22" fmla="*/ f17 1 742957"/>
                <a:gd name="f23" fmla="*/ f18 1 2068506"/>
                <a:gd name="f24" fmla="*/ f19 1 74295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068506" h="742957">
                  <a:moveTo>
                    <a:pt x="f5" y="f5"/>
                  </a:moveTo>
                  <a:lnTo>
                    <a:pt x="f6" y="f5"/>
                  </a:lnTo>
                  <a:lnTo>
                    <a:pt x="f6" y="f7"/>
                  </a:lnTo>
                  <a:lnTo>
                    <a:pt x="f5" y="f7"/>
                  </a:lnTo>
                  <a:lnTo>
                    <a:pt x="f5" y="f5"/>
                  </a:lnTo>
                  <a:close/>
                </a:path>
              </a:pathLst>
            </a:custGeom>
            <a:solidFill>
              <a:srgbClr val="FFFFFF"/>
            </a:solidFill>
            <a:ln w="12701" cap="flat">
              <a:solidFill>
                <a:srgbClr val="4472C4"/>
              </a:solidFill>
              <a:prstDash val="solid"/>
              <a:miter/>
            </a:ln>
          </p:spPr>
          <p:txBody>
            <a:bodyPr vert="horz" wrap="square" lIns="68580" tIns="68580" rIns="68580" bIns="68580"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a:solidFill>
                    <a:srgbClr val="000000"/>
                  </a:solidFill>
                  <a:latin typeface="Calibri"/>
                </a:rPr>
                <a:t>Ava </a:t>
              </a:r>
              <a:r>
                <a:rPr lang="fi-FI" sz="1400" i="1" dirty="0" err="1">
                  <a:solidFill>
                    <a:srgbClr val="000000"/>
                  </a:solidFill>
                  <a:latin typeface="Calibri"/>
                </a:rPr>
                <a:t>Bracelet</a:t>
              </a:r>
              <a:r>
                <a:rPr lang="fi-FI" sz="1400" i="1" dirty="0">
                  <a:solidFill>
                    <a:srgbClr val="000000"/>
                  </a:solidFill>
                  <a:latin typeface="Calibri"/>
                </a:rPr>
                <a:t> (</a:t>
              </a:r>
              <a:r>
                <a:rPr lang="fi-FI" sz="1400" i="1" dirty="0" err="1">
                  <a:solidFill>
                    <a:srgbClr val="000000"/>
                  </a:solidFill>
                  <a:latin typeface="Calibri"/>
                </a:rPr>
                <a:t>Licencing</a:t>
              </a:r>
              <a:r>
                <a:rPr lang="fi-FI" sz="1400" i="1" dirty="0">
                  <a:solidFill>
                    <a:srgbClr val="000000"/>
                  </a:solidFill>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a:solidFill>
                    <a:srgbClr val="000000"/>
                  </a:solidFill>
                  <a:latin typeface="Calibri"/>
                </a:rPr>
                <a:t>Suunto (</a:t>
              </a:r>
              <a:r>
                <a:rPr lang="fi-FI" sz="1400" i="1" dirty="0" err="1">
                  <a:solidFill>
                    <a:srgbClr val="000000"/>
                  </a:solidFill>
                  <a:latin typeface="Calibri"/>
                </a:rPr>
                <a:t>Licensing</a:t>
              </a:r>
              <a:r>
                <a:rPr lang="fi-FI" sz="1400" i="1" dirty="0">
                  <a:solidFill>
                    <a:srgbClr val="000000"/>
                  </a:solidFill>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b="0" i="1" u="none" strike="noStrike" kern="1200" cap="none" spc="0" baseline="0" dirty="0">
                  <a:solidFill>
                    <a:srgbClr val="000000"/>
                  </a:solidFill>
                  <a:uFillTx/>
                  <a:latin typeface="Calibri"/>
                </a:rPr>
                <a:t>Samsung  (</a:t>
              </a:r>
              <a:r>
                <a:rPr lang="fi-FI" sz="1400" b="0" i="1" u="none" strike="noStrike" kern="1200" cap="none" spc="0" baseline="0" dirty="0" err="1">
                  <a:solidFill>
                    <a:srgbClr val="000000"/>
                  </a:solidFill>
                  <a:uFillTx/>
                  <a:latin typeface="Calibri"/>
                </a:rPr>
                <a:t>Licencing</a:t>
              </a:r>
              <a:r>
                <a:rPr lang="fi-FI" sz="1400" b="0" i="1" u="none" strike="noStrike" kern="1200" cap="none" spc="0" baseline="0" dirty="0">
                  <a:solidFill>
                    <a:srgbClr val="000000"/>
                  </a:solidFill>
                  <a:uFillTx/>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err="1">
                  <a:solidFill>
                    <a:srgbClr val="000000"/>
                  </a:solidFill>
                  <a:latin typeface="Calibri"/>
                </a:rPr>
                <a:t>Xiaomi</a:t>
              </a:r>
              <a:r>
                <a:rPr lang="fi-FI" sz="1400" i="1" dirty="0">
                  <a:solidFill>
                    <a:srgbClr val="000000"/>
                  </a:solidFill>
                  <a:latin typeface="Calibri"/>
                </a:rPr>
                <a:t> (Evaluation)</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err="1">
                  <a:solidFill>
                    <a:srgbClr val="000000"/>
                  </a:solidFill>
                  <a:latin typeface="Calibri"/>
                </a:rPr>
                <a:t>Ouraring</a:t>
              </a:r>
              <a:r>
                <a:rPr lang="fi-FI" sz="1400" i="1" dirty="0">
                  <a:solidFill>
                    <a:srgbClr val="000000"/>
                  </a:solidFill>
                  <a:latin typeface="Calibri"/>
                </a:rPr>
                <a:t> (</a:t>
              </a:r>
              <a:r>
                <a:rPr lang="fi-FI" sz="1400" i="1" dirty="0" err="1">
                  <a:solidFill>
                    <a:srgbClr val="000000"/>
                  </a:solidFill>
                  <a:latin typeface="Calibri"/>
                </a:rPr>
                <a:t>Licencing</a:t>
              </a:r>
              <a:r>
                <a:rPr lang="fi-FI" sz="1400" i="1" dirty="0">
                  <a:solidFill>
                    <a:srgbClr val="000000"/>
                  </a:solidFill>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a:solidFill>
                    <a:srgbClr val="000000"/>
                  </a:solidFill>
                  <a:latin typeface="Calibri"/>
                </a:rPr>
                <a:t>Huawei (</a:t>
              </a:r>
              <a:r>
                <a:rPr lang="fi-FI" sz="1400" i="1" dirty="0" err="1">
                  <a:solidFill>
                    <a:srgbClr val="000000"/>
                  </a:solidFill>
                  <a:latin typeface="Calibri"/>
                </a:rPr>
                <a:t>Licencing</a:t>
              </a:r>
              <a:r>
                <a:rPr lang="fi-FI" sz="1400" i="1" dirty="0">
                  <a:solidFill>
                    <a:srgbClr val="000000"/>
                  </a:solidFill>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err="1">
                  <a:solidFill>
                    <a:srgbClr val="000000"/>
                  </a:solidFill>
                  <a:latin typeface="Calibri"/>
                </a:rPr>
                <a:t>Timex</a:t>
              </a:r>
              <a:r>
                <a:rPr lang="fi-FI" sz="1400" i="1" dirty="0">
                  <a:solidFill>
                    <a:srgbClr val="000000"/>
                  </a:solidFill>
                  <a:latin typeface="Calibri"/>
                </a:rPr>
                <a:t> (</a:t>
              </a:r>
              <a:r>
                <a:rPr lang="fi-FI" sz="1400" i="1" dirty="0" err="1">
                  <a:solidFill>
                    <a:srgbClr val="000000"/>
                  </a:solidFill>
                  <a:latin typeface="Calibri"/>
                </a:rPr>
                <a:t>Licencing</a:t>
              </a:r>
              <a:r>
                <a:rPr lang="fi-FI" sz="1400" i="1" dirty="0">
                  <a:solidFill>
                    <a:srgbClr val="000000"/>
                  </a:solidFill>
                  <a:latin typeface="Calibri"/>
                </a:rPr>
                <a:t>)</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i="1" dirty="0" err="1">
                  <a:solidFill>
                    <a:srgbClr val="000000"/>
                  </a:solidFill>
                  <a:latin typeface="Calibri"/>
                </a:rPr>
                <a:t>Huami</a:t>
              </a:r>
              <a:r>
                <a:rPr lang="fi-FI" sz="1400" i="1" dirty="0">
                  <a:solidFill>
                    <a:srgbClr val="000000"/>
                  </a:solidFill>
                  <a:latin typeface="Calibri"/>
                </a:rPr>
                <a:t> (</a:t>
              </a:r>
              <a:r>
                <a:rPr lang="fi-FI" sz="1400" i="1" dirty="0" err="1">
                  <a:solidFill>
                    <a:srgbClr val="000000"/>
                  </a:solidFill>
                  <a:latin typeface="Calibri"/>
                </a:rPr>
                <a:t>Licencing</a:t>
              </a:r>
              <a:r>
                <a:rPr lang="fi-FI" sz="1400" i="1" dirty="0">
                  <a:solidFill>
                    <a:srgbClr val="000000"/>
                  </a:solidFill>
                  <a:latin typeface="Calibri"/>
                </a:rPr>
                <a:t>)</a:t>
              </a:r>
            </a:p>
          </p:txBody>
        </p:sp>
      </p:grpSp>
      <p:sp>
        <p:nvSpPr>
          <p:cNvPr id="14" name="Vapaamuotoinen: Muoto 13">
            <a:extLst>
              <a:ext uri="{FF2B5EF4-FFF2-40B4-BE49-F238E27FC236}">
                <a16:creationId xmlns:a16="http://schemas.microsoft.com/office/drawing/2014/main" id="{51E966A6-E88E-4E9C-8A33-0C5FC7193CBE}"/>
              </a:ext>
            </a:extLst>
          </p:cNvPr>
          <p:cNvSpPr/>
          <p:nvPr/>
        </p:nvSpPr>
        <p:spPr>
          <a:xfrm>
            <a:off x="7486731" y="2271563"/>
            <a:ext cx="1392206" cy="2634265"/>
          </a:xfrm>
          <a:custGeom>
            <a:avLst/>
            <a:gdLst>
              <a:gd name="f0" fmla="val 10800000"/>
              <a:gd name="f1" fmla="val 5400000"/>
              <a:gd name="f2" fmla="val 180"/>
              <a:gd name="f3" fmla="val w"/>
              <a:gd name="f4" fmla="val h"/>
              <a:gd name="f5" fmla="val 0"/>
              <a:gd name="f6" fmla="val 2140735"/>
              <a:gd name="f7" fmla="val 2647056"/>
              <a:gd name="f8" fmla="+- 0 0 -90"/>
              <a:gd name="f9" fmla="*/ f3 1 2140735"/>
              <a:gd name="f10" fmla="*/ f4 1 2647056"/>
              <a:gd name="f11" fmla="+- f7 0 f5"/>
              <a:gd name="f12" fmla="+- f6 0 f5"/>
              <a:gd name="f13" fmla="*/ f8 f0 1"/>
              <a:gd name="f14" fmla="*/ f12 1 2140735"/>
              <a:gd name="f15" fmla="*/ f11 1 2647056"/>
              <a:gd name="f16" fmla="*/ 0 f12 1"/>
              <a:gd name="f17" fmla="*/ 0 f11 1"/>
              <a:gd name="f18" fmla="*/ 2140735 f12 1"/>
              <a:gd name="f19" fmla="*/ 2647056 f11 1"/>
              <a:gd name="f20" fmla="*/ f13 1 f2"/>
              <a:gd name="f21" fmla="*/ f16 1 2140735"/>
              <a:gd name="f22" fmla="*/ f17 1 2647056"/>
              <a:gd name="f23" fmla="*/ f18 1 2140735"/>
              <a:gd name="f24" fmla="*/ f19 1 26470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0735" h="2647056">
                <a:moveTo>
                  <a:pt x="f5" y="f5"/>
                </a:moveTo>
                <a:lnTo>
                  <a:pt x="f6" y="f5"/>
                </a:lnTo>
                <a:lnTo>
                  <a:pt x="f6" y="f7"/>
                </a:lnTo>
                <a:lnTo>
                  <a:pt x="f5" y="f7"/>
                </a:lnTo>
                <a:lnTo>
                  <a:pt x="f5" y="f5"/>
                </a:lnTo>
                <a:close/>
              </a:path>
            </a:pathLst>
          </a:custGeom>
          <a:solidFill>
            <a:srgbClr val="FFFFFF"/>
          </a:solidFill>
          <a:ln w="12701" cap="flat">
            <a:solidFill>
              <a:srgbClr val="4472C4"/>
            </a:solidFill>
            <a:prstDash val="solid"/>
            <a:miter/>
          </a:ln>
        </p:spPr>
        <p:txBody>
          <a:bodyPr vert="horz" wrap="square" lIns="68580" tIns="68580" rIns="68580" bIns="68580"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Ouraring</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Omron</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Huami</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Xiaomi</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Do</a:t>
            </a:r>
            <a:r>
              <a:rPr lang="fi-FI" sz="1400" kern="0" dirty="0">
                <a:solidFill>
                  <a:srgbClr val="000000"/>
                </a:solidFill>
                <a:latin typeface="Calibri"/>
              </a:rPr>
              <a:t> </a:t>
            </a:r>
            <a:r>
              <a:rPr lang="fi-FI" sz="1400" kern="0" dirty="0" err="1">
                <a:solidFill>
                  <a:srgbClr val="000000"/>
                </a:solidFill>
                <a:latin typeface="Calibri"/>
              </a:rPr>
              <a:t>Intelligence</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Medisana</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Valencell</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Greenteg</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a:solidFill>
                  <a:srgbClr val="000000"/>
                </a:solidFill>
                <a:latin typeface="Calibri"/>
              </a:rPr>
              <a:t>Motorola</a:t>
            </a:r>
          </a:p>
        </p:txBody>
      </p:sp>
      <p:sp>
        <p:nvSpPr>
          <p:cNvPr id="2" name="Tekstiruutu 1">
            <a:extLst>
              <a:ext uri="{FF2B5EF4-FFF2-40B4-BE49-F238E27FC236}">
                <a16:creationId xmlns:a16="http://schemas.microsoft.com/office/drawing/2014/main" id="{E824AA00-8579-4061-8DBA-A6B0C228A4EC}"/>
              </a:ext>
            </a:extLst>
          </p:cNvPr>
          <p:cNvSpPr txBox="1"/>
          <p:nvPr/>
        </p:nvSpPr>
        <p:spPr>
          <a:xfrm>
            <a:off x="7465383" y="1961067"/>
            <a:ext cx="1434900" cy="307777"/>
          </a:xfrm>
          <a:prstGeom prst="rect">
            <a:avLst/>
          </a:prstGeom>
          <a:solidFill>
            <a:srgbClr val="3D0393"/>
          </a:solidFill>
        </p:spPr>
        <p:txBody>
          <a:bodyPr wrap="square" rtlCol="0">
            <a:spAutoFit/>
          </a:bodyPr>
          <a:lstStyle/>
          <a:p>
            <a:r>
              <a:rPr lang="fi-FI" sz="1400" dirty="0" err="1">
                <a:solidFill>
                  <a:schemeClr val="bg1"/>
                </a:solidFill>
              </a:rPr>
              <a:t>Leads</a:t>
            </a:r>
            <a:endParaRPr lang="fi-FI" sz="1400" dirty="0">
              <a:solidFill>
                <a:schemeClr val="bg1"/>
              </a:solidFill>
            </a:endParaRPr>
          </a:p>
        </p:txBody>
      </p:sp>
      <p:sp>
        <p:nvSpPr>
          <p:cNvPr id="16" name="Vapaamuotoinen: Muoto 15">
            <a:extLst>
              <a:ext uri="{FF2B5EF4-FFF2-40B4-BE49-F238E27FC236}">
                <a16:creationId xmlns:a16="http://schemas.microsoft.com/office/drawing/2014/main" id="{A93B43F2-8126-4FD8-A786-B2CBA212BE2E}"/>
              </a:ext>
            </a:extLst>
          </p:cNvPr>
          <p:cNvSpPr/>
          <p:nvPr/>
        </p:nvSpPr>
        <p:spPr>
          <a:xfrm>
            <a:off x="265064" y="3721256"/>
            <a:ext cx="3183466" cy="1184573"/>
          </a:xfrm>
          <a:custGeom>
            <a:avLst/>
            <a:gdLst>
              <a:gd name="f0" fmla="val 10800000"/>
              <a:gd name="f1" fmla="val 5400000"/>
              <a:gd name="f2" fmla="val 180"/>
              <a:gd name="f3" fmla="val w"/>
              <a:gd name="f4" fmla="val h"/>
              <a:gd name="f5" fmla="val 0"/>
              <a:gd name="f6" fmla="val 2140735"/>
              <a:gd name="f7" fmla="val 2647056"/>
              <a:gd name="f8" fmla="+- 0 0 -90"/>
              <a:gd name="f9" fmla="*/ f3 1 2140735"/>
              <a:gd name="f10" fmla="*/ f4 1 2647056"/>
              <a:gd name="f11" fmla="+- f7 0 f5"/>
              <a:gd name="f12" fmla="+- f6 0 f5"/>
              <a:gd name="f13" fmla="*/ f8 f0 1"/>
              <a:gd name="f14" fmla="*/ f12 1 2140735"/>
              <a:gd name="f15" fmla="*/ f11 1 2647056"/>
              <a:gd name="f16" fmla="*/ 0 f12 1"/>
              <a:gd name="f17" fmla="*/ 0 f11 1"/>
              <a:gd name="f18" fmla="*/ 2140735 f12 1"/>
              <a:gd name="f19" fmla="*/ 2647056 f11 1"/>
              <a:gd name="f20" fmla="*/ f13 1 f2"/>
              <a:gd name="f21" fmla="*/ f16 1 2140735"/>
              <a:gd name="f22" fmla="*/ f17 1 2647056"/>
              <a:gd name="f23" fmla="*/ f18 1 2140735"/>
              <a:gd name="f24" fmla="*/ f19 1 26470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40735" h="2647056">
                <a:moveTo>
                  <a:pt x="f5" y="f5"/>
                </a:moveTo>
                <a:lnTo>
                  <a:pt x="f6" y="f5"/>
                </a:lnTo>
                <a:lnTo>
                  <a:pt x="f6" y="f7"/>
                </a:lnTo>
                <a:lnTo>
                  <a:pt x="f5" y="f7"/>
                </a:lnTo>
                <a:lnTo>
                  <a:pt x="f5" y="f5"/>
                </a:lnTo>
                <a:close/>
              </a:path>
            </a:pathLst>
          </a:custGeom>
          <a:solidFill>
            <a:srgbClr val="FFFFFF"/>
          </a:solidFill>
          <a:ln w="12701" cap="flat">
            <a:solidFill>
              <a:srgbClr val="4472C4"/>
            </a:solidFill>
            <a:prstDash val="solid"/>
            <a:miter/>
          </a:ln>
        </p:spPr>
        <p:txBody>
          <a:bodyPr vert="horz" wrap="square" lIns="68580" tIns="68580" rIns="68580" bIns="68580" anchor="t"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Fitbit</a:t>
            </a:r>
            <a:r>
              <a:rPr lang="fi-FI" sz="1400" kern="0" dirty="0">
                <a:solidFill>
                  <a:srgbClr val="000000"/>
                </a:solidFill>
                <a:latin typeface="Calibri"/>
              </a:rPr>
              <a:t> / Google	Apple</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a:solidFill>
                  <a:srgbClr val="000000"/>
                </a:solidFill>
                <a:latin typeface="Calibri"/>
              </a:rPr>
              <a:t>Polar </a:t>
            </a:r>
            <a:r>
              <a:rPr lang="fi-FI" sz="1400" kern="0" dirty="0" err="1">
                <a:solidFill>
                  <a:srgbClr val="000000"/>
                </a:solidFill>
                <a:latin typeface="Calibri"/>
              </a:rPr>
              <a:t>Electro</a:t>
            </a:r>
            <a:r>
              <a:rPr lang="fi-FI" sz="1400" kern="0" dirty="0">
                <a:solidFill>
                  <a:srgbClr val="000000"/>
                </a:solidFill>
                <a:latin typeface="Calibri"/>
              </a:rPr>
              <a:t>	Sony</a:t>
            </a: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Garmin</a:t>
            </a:r>
            <a:r>
              <a:rPr lang="fi-FI" sz="1400" kern="0" dirty="0">
                <a:solidFill>
                  <a:srgbClr val="000000"/>
                </a:solidFill>
                <a:latin typeface="Calibri"/>
              </a:rPr>
              <a:t>		</a:t>
            </a:r>
            <a:r>
              <a:rPr lang="fi-FI" sz="1400" kern="0" dirty="0" err="1">
                <a:solidFill>
                  <a:srgbClr val="000000"/>
                </a:solidFill>
                <a:latin typeface="Calibri"/>
              </a:rPr>
              <a:t>Fossil</a:t>
            </a:r>
            <a:endParaRPr lang="fi-FI" sz="1400" kern="0" dirty="0">
              <a:solidFill>
                <a:srgbClr val="000000"/>
              </a:solidFill>
              <a:latin typeface="Calibri"/>
            </a:endParaRPr>
          </a:p>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i-FI" sz="1400" kern="0" dirty="0" err="1">
                <a:solidFill>
                  <a:srgbClr val="000000"/>
                </a:solidFill>
                <a:latin typeface="Calibri"/>
              </a:rPr>
              <a:t>MyKronoz</a:t>
            </a:r>
            <a:r>
              <a:rPr lang="fi-FI" sz="1400" kern="0" dirty="0">
                <a:solidFill>
                  <a:srgbClr val="000000"/>
                </a:solidFill>
                <a:latin typeface="Calibri"/>
              </a:rPr>
              <a:t>		</a:t>
            </a:r>
            <a:r>
              <a:rPr lang="fi-FI" sz="1400" kern="0" dirty="0" err="1">
                <a:solidFill>
                  <a:srgbClr val="000000"/>
                </a:solidFill>
                <a:latin typeface="Calibri"/>
              </a:rPr>
              <a:t>etc</a:t>
            </a:r>
            <a:r>
              <a:rPr lang="fi-FI" sz="1400" kern="0" dirty="0">
                <a:solidFill>
                  <a:srgbClr val="000000"/>
                </a:solidFill>
                <a:latin typeface="Calibri"/>
              </a:rPr>
              <a:t>…</a:t>
            </a:r>
          </a:p>
        </p:txBody>
      </p:sp>
      <p:sp>
        <p:nvSpPr>
          <p:cNvPr id="17" name="Tekstiruutu 16">
            <a:extLst>
              <a:ext uri="{FF2B5EF4-FFF2-40B4-BE49-F238E27FC236}">
                <a16:creationId xmlns:a16="http://schemas.microsoft.com/office/drawing/2014/main" id="{AE4F70D5-AAA6-4035-9625-670AC1C17817}"/>
              </a:ext>
            </a:extLst>
          </p:cNvPr>
          <p:cNvSpPr txBox="1"/>
          <p:nvPr/>
        </p:nvSpPr>
        <p:spPr>
          <a:xfrm>
            <a:off x="265063" y="3422662"/>
            <a:ext cx="3196594" cy="307777"/>
          </a:xfrm>
          <a:prstGeom prst="rect">
            <a:avLst/>
          </a:prstGeom>
          <a:solidFill>
            <a:srgbClr val="3D0393"/>
          </a:solidFill>
        </p:spPr>
        <p:txBody>
          <a:bodyPr wrap="square" rtlCol="0">
            <a:spAutoFit/>
          </a:bodyPr>
          <a:lstStyle/>
          <a:p>
            <a:r>
              <a:rPr lang="fi-FI" sz="1400" dirty="0" err="1">
                <a:solidFill>
                  <a:schemeClr val="bg1"/>
                </a:solidFill>
              </a:rPr>
              <a:t>Potential</a:t>
            </a:r>
            <a:r>
              <a:rPr lang="fi-FI" sz="1400" dirty="0">
                <a:solidFill>
                  <a:schemeClr val="bg1"/>
                </a:solidFill>
              </a:rPr>
              <a:t> </a:t>
            </a:r>
            <a:r>
              <a:rPr lang="fi-FI" sz="1400" dirty="0" err="1">
                <a:solidFill>
                  <a:schemeClr val="bg1"/>
                </a:solidFill>
              </a:rPr>
              <a:t>Customers</a:t>
            </a:r>
            <a:endParaRPr lang="fi-FI" sz="1400" dirty="0">
              <a:solidFill>
                <a:schemeClr val="bg1"/>
              </a:solidFill>
            </a:endParaRPr>
          </a:p>
        </p:txBody>
      </p:sp>
    </p:spTree>
    <p:extLst>
      <p:ext uri="{BB962C8B-B14F-4D97-AF65-F5344CB8AC3E}">
        <p14:creationId xmlns:p14="http://schemas.microsoft.com/office/powerpoint/2010/main" val="64689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13278"/>
            <a:ext cx="8229600" cy="708471"/>
          </a:xfrm>
        </p:spPr>
        <p:txBody>
          <a:bodyPr>
            <a:normAutofit/>
          </a:bodyPr>
          <a:lstStyle/>
          <a:p>
            <a:r>
              <a:rPr lang="en-US" b="0" dirty="0"/>
              <a:t>Wearable market in 2018</a:t>
            </a:r>
            <a:endParaRPr lang="en-US" sz="2400" dirty="0"/>
          </a:p>
        </p:txBody>
      </p:sp>
      <p:pic>
        <p:nvPicPr>
          <p:cNvPr id="6" name="Picture 15" descr="night-train-logo-white.wmf">
            <a:extLst>
              <a:ext uri="{FF2B5EF4-FFF2-40B4-BE49-F238E27FC236}">
                <a16:creationId xmlns:a16="http://schemas.microsoft.com/office/drawing/2014/main" id="{1242A93F-B7C8-4493-99CE-4F5E7B97B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pic>
        <p:nvPicPr>
          <p:cNvPr id="2050" name="Picture 2" descr="Kuvahaun tulos haulle wearable market in 2018">
            <a:extLst>
              <a:ext uri="{FF2B5EF4-FFF2-40B4-BE49-F238E27FC236}">
                <a16:creationId xmlns:a16="http://schemas.microsoft.com/office/drawing/2014/main" id="{7631A1DF-E87F-42F2-A512-BD502A2C087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6001" y="1621613"/>
            <a:ext cx="8423932" cy="351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6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i-FI" b="0" dirty="0"/>
              <a:t>Wrist-worn Wearable market forecast</a:t>
            </a:r>
            <a:endParaRPr lang="en-US" b="0" dirty="0">
              <a:solidFill>
                <a:srgbClr val="FFFFFF"/>
              </a:solidFill>
            </a:endParaRPr>
          </a:p>
        </p:txBody>
      </p:sp>
      <p:pic>
        <p:nvPicPr>
          <p:cNvPr id="16" name="Picture 15"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sp>
        <p:nvSpPr>
          <p:cNvPr id="7" name="Content Placeholder 5"/>
          <p:cNvSpPr txBox="1">
            <a:spLocks/>
          </p:cNvSpPr>
          <p:nvPr/>
        </p:nvSpPr>
        <p:spPr>
          <a:xfrm>
            <a:off x="122824" y="1664493"/>
            <a:ext cx="4226141" cy="3859747"/>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ts val="0"/>
              </a:spcBef>
              <a:buFont typeface="Arial"/>
              <a:buNone/>
              <a:defRPr sz="1600" kern="1200">
                <a:solidFill>
                  <a:schemeClr val="tx1">
                    <a:lumMod val="75000"/>
                    <a:lumOff val="25000"/>
                  </a:schemeClr>
                </a:solidFill>
                <a:latin typeface="+mn-lt"/>
                <a:ea typeface="+mn-ea"/>
                <a:cs typeface="+mn-cs"/>
              </a:defRPr>
            </a:lvl1pPr>
            <a:lvl2pPr marL="446088" indent="-27305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2pPr>
            <a:lvl3pPr marL="898525" indent="-179388"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3pPr>
            <a:lvl4pPr marL="1258888" indent="-180975" algn="l" defTabSz="457200" rtl="0" eaLnBrk="1" latinLnBrk="0" hangingPunct="1">
              <a:spcBef>
                <a:spcPct val="20000"/>
              </a:spcBef>
              <a:buFont typeface="Arial"/>
              <a:buChar char="–"/>
              <a:defRPr sz="1100" kern="1200">
                <a:solidFill>
                  <a:schemeClr val="tx1">
                    <a:lumMod val="75000"/>
                    <a:lumOff val="25000"/>
                  </a:schemeClr>
                </a:solidFill>
                <a:latin typeface="+mn-lt"/>
                <a:ea typeface="+mn-ea"/>
                <a:cs typeface="+mn-cs"/>
              </a:defRPr>
            </a:lvl4pPr>
            <a:lvl5pPr marL="1611313" indent="-266700" algn="l" defTabSz="457200" rtl="0" eaLnBrk="1" latinLnBrk="0" hangingPunct="1">
              <a:spcBef>
                <a:spcPct val="20000"/>
              </a:spcBef>
              <a:buFont typeface="Arial"/>
              <a:buChar char="»"/>
              <a:defRPr sz="11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400" dirty="0"/>
              <a:t>There were around 120m wearables on the market in 2018, according to the market research company, Analysis Mason. At the same time, the wearables market was worth over $10bn, forecast to grow to over $20bn by 2020, Moreover, the forecast indicates that there will be </a:t>
            </a:r>
            <a:r>
              <a:rPr lang="en-US" sz="1400" dirty="0" err="1"/>
              <a:t>abou</a:t>
            </a:r>
            <a:r>
              <a:rPr lang="en-US" sz="1400" dirty="0"/>
              <a:t> 350m wrist-worn devices on the market in 2020. </a:t>
            </a:r>
          </a:p>
          <a:p>
            <a:endParaRPr lang="en-US" sz="1400" dirty="0"/>
          </a:p>
          <a:p>
            <a:r>
              <a:rPr lang="en-US" sz="1400" dirty="0"/>
              <a:t>In 2018, Apple was the market leader, with a sales volume of about 40m sold units, followed by Samsung, Huawei, Huami and Fitbit with 20m+ shipped units each. </a:t>
            </a:r>
          </a:p>
        </p:txBody>
      </p:sp>
      <p:pic>
        <p:nvPicPr>
          <p:cNvPr id="2050" name="Picture 2" descr="http://www.analysysmason.com/contentassets/b925c47c788b4cfdaa66049b58da5967/figure_1_web_helvetica.png">
            <a:extLst>
              <a:ext uri="{FF2B5EF4-FFF2-40B4-BE49-F238E27FC236}">
                <a16:creationId xmlns:a16="http://schemas.microsoft.com/office/drawing/2014/main" id="{E700689D-2BA4-4C1B-84E0-009FF7929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965" y="2064278"/>
            <a:ext cx="4759000" cy="261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1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159F"/>
        </a:solidFill>
        <a:effectLst/>
      </p:bgPr>
    </p:bg>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CEFD06EC-6A43-49F9-A4E8-20B38382FBB2}"/>
              </a:ext>
            </a:extLst>
          </p:cNvPr>
          <p:cNvSpPr txBox="1"/>
          <p:nvPr/>
        </p:nvSpPr>
        <p:spPr>
          <a:xfrm>
            <a:off x="5857708" y="0"/>
            <a:ext cx="3476709" cy="523673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6" name="Title 5"/>
          <p:cNvSpPr>
            <a:spLocks noGrp="1"/>
          </p:cNvSpPr>
          <p:nvPr>
            <p:ph type="title"/>
          </p:nvPr>
        </p:nvSpPr>
        <p:spPr>
          <a:xfrm>
            <a:off x="460890" y="342120"/>
            <a:ext cx="4761809" cy="700288"/>
          </a:xfrm>
        </p:spPr>
        <p:txBody>
          <a:bodyPr>
            <a:normAutofit/>
          </a:bodyPr>
          <a:lstStyle/>
          <a:p>
            <a:pPr algn="ctr"/>
            <a:r>
              <a:rPr lang="en-US" b="0" dirty="0">
                <a:solidFill>
                  <a:schemeClr val="bg1"/>
                </a:solidFill>
              </a:rPr>
              <a:t>Business model</a:t>
            </a:r>
            <a:endParaRPr lang="en-US" dirty="0">
              <a:solidFill>
                <a:schemeClr val="bg1"/>
              </a:solidFill>
            </a:endParaRPr>
          </a:p>
        </p:txBody>
      </p:sp>
      <p:sp>
        <p:nvSpPr>
          <p:cNvPr id="7" name="Content Placeholder 6"/>
          <p:cNvSpPr>
            <a:spLocks noGrp="1"/>
          </p:cNvSpPr>
          <p:nvPr>
            <p:ph idx="1"/>
          </p:nvPr>
        </p:nvSpPr>
        <p:spPr>
          <a:xfrm>
            <a:off x="166080" y="1188359"/>
            <a:ext cx="5674340" cy="4115398"/>
          </a:xfrm>
        </p:spPr>
        <p:txBody>
          <a:bodyPr>
            <a:normAutofit/>
          </a:bodyPr>
          <a:lstStyle/>
          <a:p>
            <a:r>
              <a:rPr lang="fi-FI" sz="1700" b="1" dirty="0">
                <a:solidFill>
                  <a:schemeClr val="bg1"/>
                </a:solidFill>
              </a:rPr>
              <a:t>Technology </a:t>
            </a:r>
            <a:r>
              <a:rPr lang="fi-FI" sz="1700" b="1" dirty="0" err="1">
                <a:solidFill>
                  <a:schemeClr val="bg1"/>
                </a:solidFill>
              </a:rPr>
              <a:t>licensing</a:t>
            </a:r>
            <a:r>
              <a:rPr lang="fi-FI" sz="1700" b="1" dirty="0">
                <a:solidFill>
                  <a:schemeClr val="bg1"/>
                </a:solidFill>
              </a:rPr>
              <a:t> </a:t>
            </a:r>
          </a:p>
          <a:p>
            <a:r>
              <a:rPr lang="fi-FI" sz="1700" dirty="0">
                <a:solidFill>
                  <a:schemeClr val="bg1"/>
                </a:solidFill>
              </a:rPr>
              <a:t>Night Train licenses technologies for wearable and smartwatch companies. </a:t>
            </a:r>
            <a:r>
              <a:rPr lang="fi-FI" sz="1700" dirty="0" err="1">
                <a:solidFill>
                  <a:schemeClr val="bg1"/>
                </a:solidFill>
              </a:rPr>
              <a:t>Customers</a:t>
            </a:r>
            <a:r>
              <a:rPr lang="fi-FI" sz="1700" dirty="0">
                <a:solidFill>
                  <a:schemeClr val="bg1"/>
                </a:solidFill>
              </a:rPr>
              <a:t> </a:t>
            </a:r>
            <a:r>
              <a:rPr lang="fi-FI" sz="1700" dirty="0" err="1">
                <a:solidFill>
                  <a:schemeClr val="bg1"/>
                </a:solidFill>
              </a:rPr>
              <a:t>pay</a:t>
            </a:r>
            <a:r>
              <a:rPr lang="fi-FI" sz="1700" dirty="0">
                <a:solidFill>
                  <a:schemeClr val="bg1"/>
                </a:solidFill>
              </a:rPr>
              <a:t> </a:t>
            </a:r>
            <a:r>
              <a:rPr lang="fi-FI" sz="1700" dirty="0" err="1">
                <a:solidFill>
                  <a:schemeClr val="bg1"/>
                </a:solidFill>
              </a:rPr>
              <a:t>the</a:t>
            </a:r>
            <a:r>
              <a:rPr lang="fi-FI" sz="1700" dirty="0">
                <a:solidFill>
                  <a:schemeClr val="bg1"/>
                </a:solidFill>
              </a:rPr>
              <a:t> </a:t>
            </a:r>
            <a:r>
              <a:rPr lang="fi-FI" sz="1700" dirty="0" err="1">
                <a:solidFill>
                  <a:schemeClr val="bg1"/>
                </a:solidFill>
              </a:rPr>
              <a:t>technology</a:t>
            </a:r>
            <a:r>
              <a:rPr lang="fi-FI" sz="1700" dirty="0">
                <a:solidFill>
                  <a:schemeClr val="bg1"/>
                </a:solidFill>
              </a:rPr>
              <a:t> </a:t>
            </a:r>
            <a:r>
              <a:rPr lang="fi-FI" sz="1700" dirty="0" err="1">
                <a:solidFill>
                  <a:schemeClr val="bg1"/>
                </a:solidFill>
              </a:rPr>
              <a:t>integration</a:t>
            </a:r>
            <a:r>
              <a:rPr lang="fi-FI" sz="1700" dirty="0">
                <a:solidFill>
                  <a:schemeClr val="bg1"/>
                </a:solidFill>
              </a:rPr>
              <a:t> and </a:t>
            </a:r>
            <a:r>
              <a:rPr lang="fi-FI" sz="1700" dirty="0" err="1">
                <a:solidFill>
                  <a:schemeClr val="bg1"/>
                </a:solidFill>
              </a:rPr>
              <a:t>licence</a:t>
            </a:r>
            <a:r>
              <a:rPr lang="fi-FI" sz="1700" dirty="0">
                <a:solidFill>
                  <a:schemeClr val="bg1"/>
                </a:solidFill>
              </a:rPr>
              <a:t> </a:t>
            </a:r>
            <a:r>
              <a:rPr lang="fi-FI" sz="1700" dirty="0" err="1">
                <a:solidFill>
                  <a:schemeClr val="bg1"/>
                </a:solidFill>
              </a:rPr>
              <a:t>fee</a:t>
            </a:r>
            <a:r>
              <a:rPr lang="fi-FI" sz="1700" dirty="0">
                <a:solidFill>
                  <a:schemeClr val="bg1"/>
                </a:solidFill>
              </a:rPr>
              <a:t> to </a:t>
            </a:r>
            <a:r>
              <a:rPr lang="fi-FI" sz="1700" dirty="0" err="1">
                <a:solidFill>
                  <a:schemeClr val="bg1"/>
                </a:solidFill>
              </a:rPr>
              <a:t>Night</a:t>
            </a:r>
            <a:r>
              <a:rPr lang="fi-FI" sz="1700" dirty="0">
                <a:solidFill>
                  <a:schemeClr val="bg1"/>
                </a:solidFill>
              </a:rPr>
              <a:t> Train </a:t>
            </a:r>
            <a:r>
              <a:rPr lang="fi-FI" sz="1700" dirty="0" err="1">
                <a:solidFill>
                  <a:schemeClr val="bg1"/>
                </a:solidFill>
              </a:rPr>
              <a:t>according</a:t>
            </a:r>
            <a:r>
              <a:rPr lang="fi-FI" sz="1700" dirty="0">
                <a:solidFill>
                  <a:schemeClr val="bg1"/>
                </a:solidFill>
              </a:rPr>
              <a:t> </a:t>
            </a:r>
            <a:r>
              <a:rPr lang="fi-FI" sz="1700" dirty="0" err="1">
                <a:solidFill>
                  <a:schemeClr val="bg1"/>
                </a:solidFill>
              </a:rPr>
              <a:t>the</a:t>
            </a:r>
            <a:r>
              <a:rPr lang="fi-FI" sz="1700" dirty="0">
                <a:solidFill>
                  <a:schemeClr val="bg1"/>
                </a:solidFill>
              </a:rPr>
              <a:t> </a:t>
            </a:r>
            <a:r>
              <a:rPr lang="fi-FI" sz="1700" dirty="0" err="1">
                <a:solidFill>
                  <a:schemeClr val="bg1"/>
                </a:solidFill>
              </a:rPr>
              <a:t>sales</a:t>
            </a:r>
            <a:r>
              <a:rPr lang="fi-FI" sz="1700" dirty="0">
                <a:solidFill>
                  <a:schemeClr val="bg1"/>
                </a:solidFill>
              </a:rPr>
              <a:t> </a:t>
            </a:r>
            <a:r>
              <a:rPr lang="fi-FI" sz="1700" dirty="0" err="1">
                <a:solidFill>
                  <a:schemeClr val="bg1"/>
                </a:solidFill>
              </a:rPr>
              <a:t>volume</a:t>
            </a:r>
            <a:r>
              <a:rPr lang="fi-FI" sz="1700" dirty="0">
                <a:solidFill>
                  <a:schemeClr val="bg1"/>
                </a:solidFill>
              </a:rPr>
              <a:t>.</a:t>
            </a:r>
          </a:p>
          <a:p>
            <a:endParaRPr lang="fi-FI" sz="1700" dirty="0">
              <a:solidFill>
                <a:schemeClr val="bg1"/>
              </a:solidFill>
            </a:endParaRPr>
          </a:p>
          <a:p>
            <a:r>
              <a:rPr lang="fi-FI" sz="1700" b="1" dirty="0">
                <a:solidFill>
                  <a:schemeClr val="bg1"/>
                </a:solidFill>
              </a:rPr>
              <a:t>Software as a Service</a:t>
            </a:r>
          </a:p>
          <a:p>
            <a:r>
              <a:rPr lang="fi-FI" sz="1700" dirty="0" err="1">
                <a:solidFill>
                  <a:schemeClr val="bg1"/>
                </a:solidFill>
              </a:rPr>
              <a:t>Customer</a:t>
            </a:r>
            <a:r>
              <a:rPr lang="fi-FI" sz="1700" dirty="0">
                <a:solidFill>
                  <a:schemeClr val="bg1"/>
                </a:solidFill>
              </a:rPr>
              <a:t> provides just a sensor data to Night Train’s cloud service and  </a:t>
            </a:r>
            <a:r>
              <a:rPr lang="fi-FI" sz="1700" dirty="0" err="1">
                <a:solidFill>
                  <a:schemeClr val="bg1"/>
                </a:solidFill>
              </a:rPr>
              <a:t>recieves</a:t>
            </a:r>
            <a:r>
              <a:rPr lang="fi-FI" sz="1700" dirty="0">
                <a:solidFill>
                  <a:schemeClr val="bg1"/>
                </a:solidFill>
              </a:rPr>
              <a:t> analysis back to their device. </a:t>
            </a:r>
            <a:r>
              <a:rPr lang="fi-FI" sz="1700" dirty="0" err="1">
                <a:solidFill>
                  <a:schemeClr val="bg1"/>
                </a:solidFill>
              </a:rPr>
              <a:t>Customer</a:t>
            </a:r>
            <a:r>
              <a:rPr lang="fi-FI" sz="1700" dirty="0">
                <a:solidFill>
                  <a:schemeClr val="bg1"/>
                </a:solidFill>
              </a:rPr>
              <a:t> pays a fee per </a:t>
            </a:r>
            <a:r>
              <a:rPr lang="fi-FI" sz="1700" dirty="0" err="1">
                <a:solidFill>
                  <a:schemeClr val="bg1"/>
                </a:solidFill>
              </a:rPr>
              <a:t>analysis</a:t>
            </a:r>
            <a:r>
              <a:rPr lang="fi-FI" sz="1700" dirty="0">
                <a:solidFill>
                  <a:schemeClr val="bg1"/>
                </a:solidFill>
              </a:rPr>
              <a:t> </a:t>
            </a:r>
            <a:r>
              <a:rPr lang="fi-FI" sz="1700" dirty="0" err="1">
                <a:solidFill>
                  <a:schemeClr val="bg1"/>
                </a:solidFill>
              </a:rPr>
              <a:t>provided</a:t>
            </a:r>
            <a:r>
              <a:rPr lang="fi-FI" sz="1700" dirty="0">
                <a:solidFill>
                  <a:schemeClr val="bg1"/>
                </a:solidFill>
              </a:rPr>
              <a:t> </a:t>
            </a:r>
            <a:r>
              <a:rPr lang="fi-FI" sz="1700" dirty="0" err="1">
                <a:solidFill>
                  <a:schemeClr val="bg1"/>
                </a:solidFill>
              </a:rPr>
              <a:t>by</a:t>
            </a:r>
            <a:r>
              <a:rPr lang="fi-FI" sz="1700" dirty="0">
                <a:solidFill>
                  <a:schemeClr val="bg1"/>
                </a:solidFill>
              </a:rPr>
              <a:t> </a:t>
            </a:r>
            <a:r>
              <a:rPr lang="fi-FI" sz="1700" dirty="0" err="1">
                <a:solidFill>
                  <a:schemeClr val="bg1"/>
                </a:solidFill>
              </a:rPr>
              <a:t>Night</a:t>
            </a:r>
            <a:r>
              <a:rPr lang="fi-FI" sz="1700" dirty="0">
                <a:solidFill>
                  <a:schemeClr val="bg1"/>
                </a:solidFill>
              </a:rPr>
              <a:t> Train.</a:t>
            </a:r>
          </a:p>
          <a:p>
            <a:endParaRPr lang="fi-FI" sz="1500" dirty="0">
              <a:solidFill>
                <a:schemeClr val="bg1"/>
              </a:solidFill>
            </a:endParaRPr>
          </a:p>
          <a:p>
            <a:endParaRPr lang="en-US" sz="1400" b="1" dirty="0">
              <a:solidFill>
                <a:schemeClr val="bg1"/>
              </a:solidFill>
            </a:endParaRPr>
          </a:p>
        </p:txBody>
      </p:sp>
      <p:pic>
        <p:nvPicPr>
          <p:cNvPr id="12" name="Picture 11"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sp>
        <p:nvSpPr>
          <p:cNvPr id="14" name="Kuvan paikkamerkki 2">
            <a:extLst>
              <a:ext uri="{FF2B5EF4-FFF2-40B4-BE49-F238E27FC236}">
                <a16:creationId xmlns:a16="http://schemas.microsoft.com/office/drawing/2014/main" id="{6B304819-EEB5-4B90-A243-C5B066887C97}"/>
              </a:ext>
            </a:extLst>
          </p:cNvPr>
          <p:cNvSpPr txBox="1">
            <a:spLocks/>
          </p:cNvSpPr>
          <p:nvPr/>
        </p:nvSpPr>
        <p:spPr>
          <a:xfrm>
            <a:off x="5367788" y="868680"/>
            <a:ext cx="3326631" cy="5067300"/>
          </a:xfrm>
          <a:prstGeom prst="rect">
            <a:avLst/>
          </a:prstGeom>
        </p:spPr>
      </p:sp>
      <p:sp>
        <p:nvSpPr>
          <p:cNvPr id="15" name="Kuvan paikkamerkki 2">
            <a:extLst>
              <a:ext uri="{FF2B5EF4-FFF2-40B4-BE49-F238E27FC236}">
                <a16:creationId xmlns:a16="http://schemas.microsoft.com/office/drawing/2014/main" id="{7AACD2BD-C287-4421-A8E3-48D763091133}"/>
              </a:ext>
            </a:extLst>
          </p:cNvPr>
          <p:cNvSpPr txBox="1">
            <a:spLocks/>
          </p:cNvSpPr>
          <p:nvPr/>
        </p:nvSpPr>
        <p:spPr>
          <a:xfrm>
            <a:off x="4547455" y="0"/>
            <a:ext cx="4361592" cy="5143500"/>
          </a:xfrm>
          <a:prstGeom prst="rect">
            <a:avLst/>
          </a:prstGeom>
        </p:spPr>
      </p:sp>
      <p:pic>
        <p:nvPicPr>
          <p:cNvPr id="11" name="Picture 8" descr="night-train-logo-white.wmf">
            <a:extLst>
              <a:ext uri="{FF2B5EF4-FFF2-40B4-BE49-F238E27FC236}">
                <a16:creationId xmlns:a16="http://schemas.microsoft.com/office/drawing/2014/main" id="{8A744468-D2B7-4FC7-B284-40EE179FB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pic>
        <p:nvPicPr>
          <p:cNvPr id="2" name="Kuva 1">
            <a:extLst>
              <a:ext uri="{FF2B5EF4-FFF2-40B4-BE49-F238E27FC236}">
                <a16:creationId xmlns:a16="http://schemas.microsoft.com/office/drawing/2014/main" id="{BAB82D47-8BCD-4781-B710-041DE1166347}"/>
              </a:ext>
            </a:extLst>
          </p:cNvPr>
          <p:cNvPicPr>
            <a:picLocks noChangeAspect="1"/>
          </p:cNvPicPr>
          <p:nvPr/>
        </p:nvPicPr>
        <p:blipFill>
          <a:blip r:embed="rId3"/>
          <a:stretch>
            <a:fillRect/>
          </a:stretch>
        </p:blipFill>
        <p:spPr>
          <a:xfrm>
            <a:off x="6250586" y="1042408"/>
            <a:ext cx="2658461" cy="2849108"/>
          </a:xfrm>
          <a:prstGeom prst="rect">
            <a:avLst/>
          </a:prstGeom>
        </p:spPr>
      </p:pic>
    </p:spTree>
    <p:extLst>
      <p:ext uri="{BB962C8B-B14F-4D97-AF65-F5344CB8AC3E}">
        <p14:creationId xmlns:p14="http://schemas.microsoft.com/office/powerpoint/2010/main" val="2379900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9283" y="191256"/>
            <a:ext cx="4024447" cy="1166057"/>
          </a:xfrm>
        </p:spPr>
        <p:txBody>
          <a:bodyPr/>
          <a:lstStyle/>
          <a:p>
            <a:r>
              <a:rPr lang="en-US" b="0" dirty="0"/>
              <a:t>INTELLECTUAL PROPERTY RIGHTS</a:t>
            </a:r>
            <a:endParaRPr lang="en-US" dirty="0"/>
          </a:p>
        </p:txBody>
      </p:sp>
      <p:sp>
        <p:nvSpPr>
          <p:cNvPr id="6" name="Content Placeholder 5"/>
          <p:cNvSpPr>
            <a:spLocks noGrp="1"/>
          </p:cNvSpPr>
          <p:nvPr>
            <p:ph idx="1"/>
          </p:nvPr>
        </p:nvSpPr>
        <p:spPr>
          <a:xfrm>
            <a:off x="4729283" y="1275388"/>
            <a:ext cx="4221836" cy="3551406"/>
          </a:xfrm>
        </p:spPr>
        <p:txBody>
          <a:bodyPr>
            <a:noAutofit/>
          </a:bodyPr>
          <a:lstStyle/>
          <a:p>
            <a:r>
              <a:rPr lang="en-US" sz="1400" dirty="0"/>
              <a:t>The patent application </a:t>
            </a:r>
            <a:r>
              <a:rPr lang="en-US" sz="1400" b="1" dirty="0"/>
              <a:t>PCTFI2017050582 ”Method and system for determining time window for sleep of a person” w</a:t>
            </a:r>
            <a:r>
              <a:rPr lang="en-US" sz="1400" dirty="0"/>
              <a:t>as filed on 25 August 2016. </a:t>
            </a:r>
            <a:r>
              <a:rPr lang="en-US" sz="1400"/>
              <a:t>EPO patent has granted in Feb 2020.</a:t>
            </a:r>
            <a:endParaRPr lang="en-US" sz="1400" dirty="0"/>
          </a:p>
          <a:p>
            <a:endParaRPr lang="en-US" sz="1400" dirty="0"/>
          </a:p>
          <a:p>
            <a:r>
              <a:rPr lang="en-US" sz="1400" dirty="0"/>
              <a:t>A second set of patent application </a:t>
            </a:r>
            <a:r>
              <a:rPr lang="en-US" sz="1400" b="1" dirty="0"/>
              <a:t>PCTFI2018050030</a:t>
            </a:r>
            <a:r>
              <a:rPr lang="en-US" sz="1400" dirty="0"/>
              <a:t> </a:t>
            </a:r>
            <a:r>
              <a:rPr lang="en-US" sz="1400" b="1" dirty="0"/>
              <a:t>“Method, apparatus and system for detecting stages of sleep of a person” </a:t>
            </a:r>
            <a:r>
              <a:rPr lang="en-US" sz="1400" dirty="0"/>
              <a:t>was</a:t>
            </a:r>
            <a:r>
              <a:rPr lang="en-US" sz="1400" b="1" dirty="0"/>
              <a:t> </a:t>
            </a:r>
            <a:r>
              <a:rPr lang="en-US" sz="1400" dirty="0"/>
              <a:t>filed in </a:t>
            </a:r>
            <a:r>
              <a:rPr lang="en-US" sz="1400" b="1" dirty="0"/>
              <a:t>January 2018</a:t>
            </a:r>
            <a:r>
              <a:rPr lang="en-US" sz="1400" dirty="0"/>
              <a:t>. The application is now in the PCT phase and national filing will be started in Q4/2019.</a:t>
            </a:r>
          </a:p>
          <a:p>
            <a:endParaRPr lang="en-US" sz="1400" dirty="0"/>
          </a:p>
          <a:p>
            <a:r>
              <a:rPr lang="en-US" sz="1400" dirty="0"/>
              <a:t>The Night Train trademark has been registered in the EU, China and the USA.</a:t>
            </a:r>
          </a:p>
        </p:txBody>
      </p:sp>
      <p:pic>
        <p:nvPicPr>
          <p:cNvPr id="8" name="Picture Placeholder 7" descr="screen6.jpg"/>
          <p:cNvPicPr>
            <a:picLocks noGrp="1" noChangeAspect="1"/>
          </p:cNvPicPr>
          <p:nvPr>
            <p:ph type="pic" idx="10"/>
          </p:nvPr>
        </p:nvPicPr>
        <p:blipFill>
          <a:blip r:embed="rId2">
            <a:extLst>
              <a:ext uri="{28A0092B-C50C-407E-A947-70E740481C1C}">
                <a14:useLocalDpi xmlns:a14="http://schemas.microsoft.com/office/drawing/2010/main" val="0"/>
              </a:ext>
            </a:extLst>
          </a:blip>
          <a:srcRect l="446" r="446"/>
          <a:stretch>
            <a:fillRect/>
          </a:stretch>
        </p:blipFill>
        <p:spPr/>
      </p:pic>
      <p:pic>
        <p:nvPicPr>
          <p:cNvPr id="9" name="Picture 8" descr="night-train-logo-white.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spTree>
    <p:extLst>
      <p:ext uri="{BB962C8B-B14F-4D97-AF65-F5344CB8AC3E}">
        <p14:creationId xmlns:p14="http://schemas.microsoft.com/office/powerpoint/2010/main" val="381834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0" dirty="0">
                <a:solidFill>
                  <a:srgbClr val="FFFFFF"/>
                </a:solidFill>
              </a:rPr>
              <a:t>Financial forecast </a:t>
            </a:r>
          </a:p>
        </p:txBody>
      </p:sp>
      <p:pic>
        <p:nvPicPr>
          <p:cNvPr id="16" name="Picture 15" descr="night-train-logo-white.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graphicFrame>
        <p:nvGraphicFramePr>
          <p:cNvPr id="6" name="Objekti 5">
            <a:extLst>
              <a:ext uri="{FF2B5EF4-FFF2-40B4-BE49-F238E27FC236}">
                <a16:creationId xmlns:a16="http://schemas.microsoft.com/office/drawing/2014/main" id="{F4C81739-36DD-4E6D-894E-638C93FFA0F1}"/>
              </a:ext>
            </a:extLst>
          </p:cNvPr>
          <p:cNvGraphicFramePr>
            <a:graphicFrameLocks noChangeAspect="1"/>
          </p:cNvGraphicFramePr>
          <p:nvPr>
            <p:extLst>
              <p:ext uri="{D42A27DB-BD31-4B8C-83A1-F6EECF244321}">
                <p14:modId xmlns:p14="http://schemas.microsoft.com/office/powerpoint/2010/main" val="679297803"/>
              </p:ext>
            </p:extLst>
          </p:nvPr>
        </p:nvGraphicFramePr>
        <p:xfrm>
          <a:off x="0" y="1457093"/>
          <a:ext cx="9144000" cy="3686407"/>
        </p:xfrm>
        <a:graphic>
          <a:graphicData uri="http://schemas.openxmlformats.org/presentationml/2006/ole">
            <mc:AlternateContent xmlns:mc="http://schemas.openxmlformats.org/markup-compatibility/2006">
              <mc:Choice xmlns:v="urn:schemas-microsoft-com:vml" Requires="v">
                <p:oleObj spid="_x0000_s1116" name="Worksheet" r:id="rId4" imgW="6858207" imgH="2584427" progId="Excel.Sheet.12">
                  <p:embed/>
                </p:oleObj>
              </mc:Choice>
              <mc:Fallback>
                <p:oleObj name="Worksheet" r:id="rId4" imgW="6858207" imgH="2584427" progId="Excel.Sheet.12">
                  <p:embed/>
                  <p:pic>
                    <p:nvPicPr>
                      <p:cNvPr id="0" name=""/>
                      <p:cNvPicPr/>
                      <p:nvPr/>
                    </p:nvPicPr>
                    <p:blipFill>
                      <a:blip r:embed="rId5"/>
                      <a:stretch>
                        <a:fillRect/>
                      </a:stretch>
                    </p:blipFill>
                    <p:spPr>
                      <a:xfrm>
                        <a:off x="0" y="1457093"/>
                        <a:ext cx="9144000" cy="3686407"/>
                      </a:xfrm>
                      <a:prstGeom prst="rect">
                        <a:avLst/>
                      </a:prstGeom>
                    </p:spPr>
                  </p:pic>
                </p:oleObj>
              </mc:Fallback>
            </mc:AlternateContent>
          </a:graphicData>
        </a:graphic>
      </p:graphicFrame>
    </p:spTree>
    <p:extLst>
      <p:ext uri="{BB962C8B-B14F-4D97-AF65-F5344CB8AC3E}">
        <p14:creationId xmlns:p14="http://schemas.microsoft.com/office/powerpoint/2010/main" val="307720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i-FI" dirty="0">
                <a:solidFill>
                  <a:srgbClr val="FFFFFF"/>
                </a:solidFill>
              </a:rPr>
              <a:t>Private investors and AdvisorY board</a:t>
            </a:r>
            <a:endParaRPr lang="en-US" dirty="0">
              <a:solidFill>
                <a:srgbClr val="FFFFFF"/>
              </a:solidFill>
            </a:endParaRPr>
          </a:p>
        </p:txBody>
      </p:sp>
      <p:pic>
        <p:nvPicPr>
          <p:cNvPr id="16" name="Picture 15"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sp>
        <p:nvSpPr>
          <p:cNvPr id="15" name="Rectangle 14"/>
          <p:cNvSpPr/>
          <p:nvPr/>
        </p:nvSpPr>
        <p:spPr>
          <a:xfrm>
            <a:off x="457200" y="1494429"/>
            <a:ext cx="8404699" cy="4832092"/>
          </a:xfrm>
          <a:prstGeom prst="rect">
            <a:avLst/>
          </a:prstGeom>
        </p:spPr>
        <p:txBody>
          <a:bodyPr wrap="square">
            <a:spAutoFit/>
          </a:bodyPr>
          <a:lstStyle/>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r>
              <a:rPr lang="fi-FI" sz="1300" b="1" dirty="0">
                <a:solidFill>
                  <a:srgbClr val="404040"/>
                </a:solidFill>
                <a:latin typeface="Roboto"/>
              </a:rPr>
              <a:t>					</a:t>
            </a:r>
          </a:p>
          <a:p>
            <a:r>
              <a:rPr lang="fi-FI" sz="1000" b="1" dirty="0">
                <a:solidFill>
                  <a:srgbClr val="404040"/>
                </a:solidFill>
                <a:latin typeface="Roboto"/>
              </a:rPr>
              <a:t>Olli-Pekka Piira</a:t>
            </a:r>
            <a:r>
              <a:rPr lang="fi-FI" sz="1000" dirty="0">
                <a:solidFill>
                  <a:srgbClr val="404040"/>
                </a:solidFill>
                <a:latin typeface="Roboto"/>
              </a:rPr>
              <a:t>, 			</a:t>
            </a:r>
            <a:r>
              <a:rPr lang="fi-FI" sz="1000" b="1" dirty="0">
                <a:solidFill>
                  <a:srgbClr val="404040"/>
                </a:solidFill>
                <a:latin typeface="Roboto"/>
              </a:rPr>
              <a:t> 	Jussipekka Marttila</a:t>
            </a:r>
            <a:r>
              <a:rPr lang="fi-FI" sz="1000" dirty="0">
                <a:solidFill>
                  <a:srgbClr val="404040"/>
                </a:solidFill>
                <a:latin typeface="Roboto"/>
              </a:rPr>
              <a:t>, 					   </a:t>
            </a:r>
            <a:r>
              <a:rPr lang="fi-FI" sz="1000" b="1" dirty="0">
                <a:solidFill>
                  <a:srgbClr val="404040"/>
                </a:solidFill>
                <a:latin typeface="Roboto"/>
              </a:rPr>
              <a:t>Ville Puukka</a:t>
            </a:r>
            <a:endParaRPr lang="fi-FI" sz="1000" dirty="0">
              <a:solidFill>
                <a:srgbClr val="404040"/>
              </a:solidFill>
              <a:latin typeface="Roboto"/>
            </a:endParaRPr>
          </a:p>
          <a:p>
            <a:r>
              <a:rPr lang="fi-FI" sz="1000" dirty="0">
                <a:solidFill>
                  <a:srgbClr val="404040"/>
                </a:solidFill>
                <a:latin typeface="Roboto"/>
              </a:rPr>
              <a:t>M.D. Cardiologist			M.D. Specialist in Occupational Health				Orthopaedic Surgeon</a:t>
            </a: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r>
              <a:rPr lang="fi-FI" sz="1000" b="1" dirty="0">
                <a:solidFill>
                  <a:srgbClr val="404040"/>
                </a:solidFill>
                <a:latin typeface="Roboto"/>
              </a:rPr>
              <a:t>Peter Vesterbacka</a:t>
            </a:r>
            <a:r>
              <a:rPr lang="fi-FI" sz="1000" dirty="0">
                <a:solidFill>
                  <a:srgbClr val="404040"/>
                </a:solidFill>
                <a:latin typeface="Roboto"/>
              </a:rPr>
              <a:t>, </a:t>
            </a:r>
            <a:r>
              <a:rPr lang="fi-FI" sz="1000" b="1" dirty="0">
                <a:solidFill>
                  <a:srgbClr val="404040"/>
                </a:solidFill>
                <a:latin typeface="Roboto"/>
              </a:rPr>
              <a:t>				  Teemu Puhakka, 					    Heikki Huhta</a:t>
            </a:r>
            <a:r>
              <a:rPr lang="fi-FI" sz="1000" dirty="0">
                <a:solidFill>
                  <a:srgbClr val="404040"/>
                </a:solidFill>
                <a:latin typeface="Roboto"/>
              </a:rPr>
              <a:t>,</a:t>
            </a:r>
            <a:endParaRPr lang="fi-FI" sz="1000" b="1" dirty="0">
              <a:solidFill>
                <a:srgbClr val="404040"/>
              </a:solidFill>
              <a:latin typeface="Roboto"/>
            </a:endParaRPr>
          </a:p>
          <a:p>
            <a:r>
              <a:rPr lang="fi-FI" sz="1000" dirty="0">
                <a:solidFill>
                  <a:srgbClr val="404040"/>
                </a:solidFill>
                <a:latin typeface="Roboto"/>
              </a:rPr>
              <a:t>Business Evangelist			Doctor and Editor in Chief at Tervemedia			M.D., Ph.D. Surgeon</a:t>
            </a:r>
          </a:p>
          <a:p>
            <a:endParaRPr lang="fi-FI" sz="1000" b="1" dirty="0">
              <a:solidFill>
                <a:srgbClr val="404040"/>
              </a:solidFill>
              <a:latin typeface="Roboto"/>
            </a:endParaRPr>
          </a:p>
          <a:p>
            <a:endParaRPr lang="fi-FI" sz="1300"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fi-FI" sz="1300" b="1" dirty="0">
              <a:solidFill>
                <a:srgbClr val="404040"/>
              </a:solidFill>
              <a:latin typeface="Roboto"/>
            </a:endParaRPr>
          </a:p>
          <a:p>
            <a:endParaRPr lang="en-US" sz="1300" b="1" dirty="0"/>
          </a:p>
        </p:txBody>
      </p:sp>
      <p:pic>
        <p:nvPicPr>
          <p:cNvPr id="1026" name="Picture 2" descr="http://www.ntrain.fi/wp-content/uploads/2016/12/ollipekka-piir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1468"/>
            <a:ext cx="1147146" cy="11356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ntrain.fi/wp-content/uploads/2016/12/jussipekka-marttil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530" y="1581468"/>
            <a:ext cx="1147146" cy="11356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ntrain.fi/wp-content/uploads/2016/12/ville-puuk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621" y="1575375"/>
            <a:ext cx="1153300" cy="114176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uvahaun tulos haulle teemu puhak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530" y="3296637"/>
            <a:ext cx="1040141" cy="10401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46" name="Picture 22" descr="http://www.ntrain.fi/wp-content/uploads/2016/12/peter-vesterback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381" y="3286822"/>
            <a:ext cx="1050784" cy="104027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Kuvahaun tulos haulle &quot;heikki+huhta&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2499" y="3286822"/>
            <a:ext cx="1045543" cy="104554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9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159F"/>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4057651" y="-95097"/>
            <a:ext cx="5086350" cy="5333694"/>
          </a:xfrm>
          <a:solidFill>
            <a:schemeClr val="bg1"/>
          </a:solidFill>
        </p:spPr>
        <p:txBody>
          <a:bodyPr>
            <a:normAutofit fontScale="25000" lnSpcReduction="20000"/>
          </a:bodyPr>
          <a:lstStyle/>
          <a:p>
            <a:endParaRPr lang="en-US" sz="1500" b="1" dirty="0">
              <a:solidFill>
                <a:schemeClr val="tx1"/>
              </a:solidFill>
            </a:endParaRPr>
          </a:p>
          <a:p>
            <a:endParaRPr lang="en-US" sz="3200" b="1" dirty="0">
              <a:solidFill>
                <a:schemeClr val="tx1"/>
              </a:solidFill>
            </a:endParaRPr>
          </a:p>
          <a:p>
            <a:endParaRPr lang="en-US" sz="3200" b="1" dirty="0">
              <a:solidFill>
                <a:schemeClr val="tx1"/>
              </a:solidFill>
            </a:endParaRPr>
          </a:p>
          <a:p>
            <a:endParaRPr lang="en-US" sz="3200" b="1" dirty="0">
              <a:solidFill>
                <a:schemeClr val="tx1"/>
              </a:solidFill>
            </a:endParaRPr>
          </a:p>
          <a:p>
            <a:endParaRPr lang="en-US" sz="8000" b="1" dirty="0">
              <a:solidFill>
                <a:schemeClr val="tx1"/>
              </a:solidFill>
            </a:endParaRPr>
          </a:p>
          <a:p>
            <a:r>
              <a:rPr lang="en-US" sz="8000" b="1" dirty="0">
                <a:solidFill>
                  <a:schemeClr val="tx1"/>
                </a:solidFill>
              </a:rPr>
              <a:t>NIGHT TRAIN IS NOW SEEKING A-ROUND FINANCING OF EURO 300,000 </a:t>
            </a:r>
          </a:p>
          <a:p>
            <a:endParaRPr lang="en-US" sz="8000" b="1" dirty="0">
              <a:solidFill>
                <a:schemeClr val="tx1"/>
              </a:solidFill>
            </a:endParaRPr>
          </a:p>
          <a:p>
            <a:r>
              <a:rPr lang="en-US" sz="6000" dirty="0"/>
              <a:t>The instrument is a new issue of A-class shares (the only share class). The Company is a Finnish Limited Liability company. </a:t>
            </a:r>
          </a:p>
          <a:p>
            <a:endParaRPr lang="en-US" sz="6000" dirty="0"/>
          </a:p>
          <a:p>
            <a:r>
              <a:rPr lang="en-US" sz="6000" dirty="0"/>
              <a:t>The investment will be used for scaling the business, IP protection and product development.</a:t>
            </a:r>
          </a:p>
          <a:p>
            <a:endParaRPr lang="en-US" sz="6000" dirty="0"/>
          </a:p>
          <a:p>
            <a:r>
              <a:rPr lang="en-US" sz="6000" dirty="0"/>
              <a:t>It is possible to apply for additional funding from the Finnish Funding agency for Innovation (TEKES) up to 1m€.</a:t>
            </a:r>
          </a:p>
          <a:p>
            <a:endParaRPr lang="en-US" sz="6000" dirty="0"/>
          </a:p>
          <a:p>
            <a:r>
              <a:rPr lang="en-US" sz="6000" dirty="0"/>
              <a:t>A Customary Shareholders Agreement is available with strong minority protection rights.</a:t>
            </a:r>
            <a:r>
              <a:rPr lang="en-US" sz="6000" dirty="0">
                <a:solidFill>
                  <a:schemeClr val="bg1"/>
                </a:solidFill>
              </a:rPr>
              <a:t> </a:t>
            </a:r>
            <a:r>
              <a:rPr lang="en-US" sz="6000" b="1" dirty="0">
                <a:solidFill>
                  <a:schemeClr val="bg1"/>
                </a:solidFill>
              </a:rPr>
              <a:t>rhythms</a:t>
            </a:r>
            <a:r>
              <a:rPr lang="en-US" sz="6000" dirty="0">
                <a:solidFill>
                  <a:schemeClr val="bg1"/>
                </a:solidFill>
              </a:rPr>
              <a:t> of distal skin temperature and sleep propensity vary inversely across the day and </a:t>
            </a:r>
            <a:r>
              <a:rPr lang="en-US" sz="4800" dirty="0">
                <a:solidFill>
                  <a:schemeClr val="bg1"/>
                </a:solidFill>
              </a:rPr>
              <a:t>night.</a:t>
            </a:r>
          </a:p>
          <a:p>
            <a:endParaRPr lang="en-US" sz="4800" dirty="0">
              <a:solidFill>
                <a:schemeClr val="bg1"/>
              </a:solidFill>
            </a:endParaRPr>
          </a:p>
          <a:p>
            <a:r>
              <a:rPr lang="en-US" sz="4800" dirty="0">
                <a:solidFill>
                  <a:schemeClr val="bg1"/>
                </a:solidFill>
              </a:rPr>
              <a:t>Melatonin induces the sleep train – time window to go to sleep and it can be measured very accurately from the distal skin temperature changes.</a:t>
            </a:r>
          </a:p>
          <a:p>
            <a:endParaRPr lang="en-US" sz="4800" dirty="0">
              <a:solidFill>
                <a:schemeClr val="bg1"/>
              </a:solidFill>
            </a:endParaRPr>
          </a:p>
        </p:txBody>
      </p:sp>
      <p:pic>
        <p:nvPicPr>
          <p:cNvPr id="12" name="Picture 11"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sp>
        <p:nvSpPr>
          <p:cNvPr id="5" name="Title 4"/>
          <p:cNvSpPr>
            <a:spLocks noGrp="1"/>
          </p:cNvSpPr>
          <p:nvPr>
            <p:ph type="title"/>
          </p:nvPr>
        </p:nvSpPr>
        <p:spPr>
          <a:xfrm>
            <a:off x="457200" y="1802122"/>
            <a:ext cx="3967163" cy="1539256"/>
          </a:xfrm>
        </p:spPr>
        <p:txBody>
          <a:bodyPr>
            <a:noAutofit/>
          </a:bodyPr>
          <a:lstStyle/>
          <a:p>
            <a:r>
              <a:rPr lang="fi-FI" b="0" dirty="0">
                <a:solidFill>
                  <a:schemeClr val="bg1"/>
                </a:solidFill>
              </a:rPr>
              <a:t>FINANCING</a:t>
            </a:r>
            <a:br>
              <a:rPr lang="fi-FI" sz="2400" dirty="0">
                <a:solidFill>
                  <a:schemeClr val="bg1"/>
                </a:solidFill>
              </a:rPr>
            </a:br>
            <a:br>
              <a:rPr lang="fi-FI" sz="1500" dirty="0">
                <a:solidFill>
                  <a:schemeClr val="bg1"/>
                </a:solidFill>
              </a:rPr>
            </a:br>
            <a:r>
              <a:rPr lang="fi-FI" sz="2200" dirty="0">
                <a:solidFill>
                  <a:schemeClr val="bg1"/>
                </a:solidFill>
              </a:rPr>
              <a:t>WHY Night Train?</a:t>
            </a:r>
            <a:br>
              <a:rPr lang="fi-FI" sz="2200" dirty="0">
                <a:solidFill>
                  <a:schemeClr val="bg1"/>
                </a:solidFill>
              </a:rPr>
            </a:br>
            <a:r>
              <a:rPr lang="fi-FI" sz="1400" b="0" dirty="0">
                <a:solidFill>
                  <a:schemeClr val="bg1"/>
                </a:solidFill>
              </a:rPr>
              <a:t>EXPERIENCED TEAM</a:t>
            </a:r>
            <a:br>
              <a:rPr lang="fi-FI" sz="1400" b="0" dirty="0">
                <a:solidFill>
                  <a:schemeClr val="bg1"/>
                </a:solidFill>
              </a:rPr>
            </a:br>
            <a:r>
              <a:rPr lang="fi-FI" sz="1400" b="0" dirty="0">
                <a:solidFill>
                  <a:schemeClr val="bg1"/>
                </a:solidFill>
              </a:rPr>
              <a:t>UNIQUE AND PATENTABLE INNOVATION(S)</a:t>
            </a:r>
            <a:br>
              <a:rPr lang="fi-FI" sz="1400" b="0" dirty="0">
                <a:solidFill>
                  <a:schemeClr val="bg1"/>
                </a:solidFill>
              </a:rPr>
            </a:br>
            <a:r>
              <a:rPr lang="fi-FI" sz="1400" b="0" dirty="0">
                <a:solidFill>
                  <a:schemeClr val="bg1"/>
                </a:solidFill>
              </a:rPr>
              <a:t>MVp exists</a:t>
            </a:r>
            <a:br>
              <a:rPr lang="fi-FI" sz="1400" b="0" dirty="0">
                <a:solidFill>
                  <a:schemeClr val="bg1"/>
                </a:solidFill>
              </a:rPr>
            </a:br>
            <a:r>
              <a:rPr lang="fi-FI" sz="1400" b="0" dirty="0">
                <a:solidFill>
                  <a:schemeClr val="bg1"/>
                </a:solidFill>
              </a:rPr>
              <a:t>first customer agreement signed</a:t>
            </a:r>
            <a:br>
              <a:rPr lang="fi-FI" sz="1400" b="0" dirty="0">
                <a:solidFill>
                  <a:schemeClr val="bg1"/>
                </a:solidFill>
              </a:rPr>
            </a:br>
            <a:r>
              <a:rPr lang="fi-FI" sz="1400" b="0" dirty="0">
                <a:solidFill>
                  <a:schemeClr val="bg1"/>
                </a:solidFill>
              </a:rPr>
              <a:t>Market entry in Q4/2019</a:t>
            </a:r>
            <a:br>
              <a:rPr lang="fi-FI" sz="1400" b="0" dirty="0">
                <a:solidFill>
                  <a:schemeClr val="bg1"/>
                </a:solidFill>
              </a:rPr>
            </a:br>
            <a:r>
              <a:rPr lang="fi-FI" sz="1400" b="0" dirty="0">
                <a:solidFill>
                  <a:schemeClr val="bg1"/>
                </a:solidFill>
              </a:rPr>
              <a:t>SCALABLE BUSINESS MODEL</a:t>
            </a:r>
            <a:br>
              <a:rPr lang="fi-FI" sz="1400" b="0" dirty="0">
                <a:solidFill>
                  <a:schemeClr val="bg1"/>
                </a:solidFill>
              </a:rPr>
            </a:br>
            <a:br>
              <a:rPr lang="fi-FI" sz="1700" dirty="0">
                <a:solidFill>
                  <a:schemeClr val="bg1"/>
                </a:solidFill>
              </a:rPr>
            </a:br>
            <a:endParaRPr lang="en-US" sz="1700" dirty="0">
              <a:solidFill>
                <a:schemeClr val="bg1"/>
              </a:solidFill>
            </a:endParaRPr>
          </a:p>
        </p:txBody>
      </p:sp>
    </p:spTree>
    <p:extLst>
      <p:ext uri="{BB962C8B-B14F-4D97-AF65-F5344CB8AC3E}">
        <p14:creationId xmlns:p14="http://schemas.microsoft.com/office/powerpoint/2010/main" val="171517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18610"/>
            <a:ext cx="3967163" cy="1539256"/>
          </a:xfrm>
        </p:spPr>
        <p:txBody>
          <a:bodyPr/>
          <a:lstStyle/>
          <a:p>
            <a:r>
              <a:rPr lang="en-US" dirty="0"/>
              <a:t>ABOUT US</a:t>
            </a:r>
          </a:p>
        </p:txBody>
      </p:sp>
      <p:sp>
        <p:nvSpPr>
          <p:cNvPr id="5" name="Content Placeholder 4"/>
          <p:cNvSpPr>
            <a:spLocks noGrp="1"/>
          </p:cNvSpPr>
          <p:nvPr>
            <p:ph idx="1"/>
          </p:nvPr>
        </p:nvSpPr>
        <p:spPr>
          <a:xfrm>
            <a:off x="457200" y="1608863"/>
            <a:ext cx="4185920" cy="3105021"/>
          </a:xfrm>
        </p:spPr>
        <p:txBody>
          <a:bodyPr>
            <a:noAutofit/>
          </a:bodyPr>
          <a:lstStyle/>
          <a:p>
            <a:r>
              <a:rPr lang="en-US" sz="1100" dirty="0"/>
              <a:t>FOUNDER		Juha Rytky</a:t>
            </a:r>
          </a:p>
          <a:p>
            <a:endParaRPr lang="en-US" sz="1100" dirty="0"/>
          </a:p>
          <a:p>
            <a:r>
              <a:rPr lang="en-US" sz="1100" dirty="0"/>
              <a:t>SHAREHOLDERS	Founders, Butterfly Ventures and private 			investors </a:t>
            </a:r>
          </a:p>
          <a:p>
            <a:endParaRPr lang="en-US" sz="1100" dirty="0"/>
          </a:p>
          <a:p>
            <a:r>
              <a:rPr lang="en-US" sz="1100" dirty="0"/>
              <a:t>VISION			We develop digital services that help 				people to monitor and care for their health </a:t>
            </a:r>
          </a:p>
          <a:p>
            <a:endParaRPr lang="en-US" sz="1100" dirty="0"/>
          </a:p>
          <a:p>
            <a:r>
              <a:rPr lang="en-US" sz="1100" dirty="0"/>
              <a:t>PRODUCTS		The first product is the most accurate and 			advanced digital sleep analysis solution</a:t>
            </a:r>
          </a:p>
          <a:p>
            <a:endParaRPr lang="en-US" sz="1100" dirty="0"/>
          </a:p>
          <a:p>
            <a:r>
              <a:rPr lang="en-US" sz="1100" dirty="0"/>
              <a:t>TARGET MARKET	Health and well-being market including 			health diagnostic,  wearable and 				smartwatch companies</a:t>
            </a:r>
          </a:p>
          <a:p>
            <a:endParaRPr lang="en-US" sz="1100" dirty="0"/>
          </a:p>
          <a:p>
            <a:r>
              <a:rPr lang="en-US" sz="1100" dirty="0"/>
              <a:t>LOCATIONS		Oulu, FINLAND</a:t>
            </a:r>
          </a:p>
        </p:txBody>
      </p:sp>
      <p:sp>
        <p:nvSpPr>
          <p:cNvPr id="6" name="TextBox 5"/>
          <p:cNvSpPr txBox="1"/>
          <p:nvPr/>
        </p:nvSpPr>
        <p:spPr>
          <a:xfrm>
            <a:off x="457200" y="585675"/>
            <a:ext cx="3022362" cy="307777"/>
          </a:xfrm>
          <a:prstGeom prst="rect">
            <a:avLst/>
          </a:prstGeom>
          <a:noFill/>
        </p:spPr>
        <p:txBody>
          <a:bodyPr wrap="square" rtlCol="0">
            <a:spAutoFit/>
          </a:bodyPr>
          <a:lstStyle/>
          <a:p>
            <a:r>
              <a:rPr lang="en-US" sz="1400" dirty="0"/>
              <a:t>NIGHT TRAIN OY</a:t>
            </a:r>
          </a:p>
        </p:txBody>
      </p:sp>
      <p:cxnSp>
        <p:nvCxnSpPr>
          <p:cNvPr id="12" name="Straight Connector 11"/>
          <p:cNvCxnSpPr/>
          <p:nvPr/>
        </p:nvCxnSpPr>
        <p:spPr>
          <a:xfrm>
            <a:off x="534755" y="837972"/>
            <a:ext cx="357313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7" name="Picture Placeholder 16" descr="screen5.jpg"/>
          <p:cNvPicPr>
            <a:picLocks noGrp="1" noChangeAspect="1"/>
          </p:cNvPicPr>
          <p:nvPr>
            <p:ph type="pic" idx="10"/>
          </p:nvPr>
        </p:nvPicPr>
        <p:blipFill>
          <a:blip r:embed="rId2">
            <a:extLst>
              <a:ext uri="{28A0092B-C50C-407E-A947-70E740481C1C}">
                <a14:useLocalDpi xmlns:a14="http://schemas.microsoft.com/office/drawing/2010/main" val="0"/>
              </a:ext>
            </a:extLst>
          </a:blip>
          <a:srcRect l="446" r="446"/>
          <a:stretch>
            <a:fillRect/>
          </a:stretch>
        </p:blipFill>
        <p:spPr/>
      </p:pic>
      <p:pic>
        <p:nvPicPr>
          <p:cNvPr id="18" name="Picture 17" descr="night-train-logo-white.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spTree>
    <p:extLst>
      <p:ext uri="{BB962C8B-B14F-4D97-AF65-F5344CB8AC3E}">
        <p14:creationId xmlns:p14="http://schemas.microsoft.com/office/powerpoint/2010/main" val="330631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6" name="Subtitle 5"/>
          <p:cNvSpPr>
            <a:spLocks noGrp="1"/>
          </p:cNvSpPr>
          <p:nvPr>
            <p:ph type="subTitle" idx="1"/>
          </p:nvPr>
        </p:nvSpPr>
        <p:spPr/>
        <p:txBody>
          <a:bodyPr/>
          <a:lstStyle/>
          <a:p>
            <a:r>
              <a:rPr lang="en-US" dirty="0"/>
              <a:t>Juha Rytky, Founder, CEO • tel. +358 40 934 7117• juha.rytky@ntrain.fi</a:t>
            </a:r>
          </a:p>
        </p:txBody>
      </p:sp>
    </p:spTree>
    <p:extLst>
      <p:ext uri="{BB962C8B-B14F-4D97-AF65-F5344CB8AC3E}">
        <p14:creationId xmlns:p14="http://schemas.microsoft.com/office/powerpoint/2010/main" val="157512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0" dirty="0"/>
              <a:t>LONG-TERM HEALTH IMPACT OF SLEEP PATTERN</a:t>
            </a:r>
            <a:endParaRPr lang="en-US" sz="2400" dirty="0"/>
          </a:p>
        </p:txBody>
      </p:sp>
      <p:sp>
        <p:nvSpPr>
          <p:cNvPr id="6" name="Content Placeholder 5"/>
          <p:cNvSpPr>
            <a:spLocks noGrp="1"/>
          </p:cNvSpPr>
          <p:nvPr>
            <p:ph sz="half" idx="1"/>
          </p:nvPr>
        </p:nvSpPr>
        <p:spPr>
          <a:xfrm>
            <a:off x="457200" y="1692116"/>
            <a:ext cx="4038600" cy="3463052"/>
          </a:xfrm>
        </p:spPr>
        <p:txBody>
          <a:bodyPr>
            <a:normAutofit fontScale="62500" lnSpcReduction="20000"/>
          </a:bodyPr>
          <a:lstStyle/>
          <a:p>
            <a:r>
              <a:rPr lang="en-US" b="1" dirty="0"/>
              <a:t>HEIGHTENED RISK FACTOR FOR DIABETES. </a:t>
            </a:r>
            <a:r>
              <a:rPr lang="en-US" dirty="0"/>
              <a:t>Too much sleep can be as bad for you as too little: people who regularly get </a:t>
            </a:r>
            <a:r>
              <a:rPr lang="en-US" i="1" dirty="0"/>
              <a:t>less than 6 </a:t>
            </a:r>
            <a:r>
              <a:rPr lang="en-US" dirty="0"/>
              <a:t>or </a:t>
            </a:r>
            <a:r>
              <a:rPr lang="en-US" i="1" dirty="0"/>
              <a:t>more than 9 </a:t>
            </a:r>
            <a:r>
              <a:rPr lang="en-US" dirty="0"/>
              <a:t>hours of sleep each night are both faced with an increased risk for type 2 diabetes.</a:t>
            </a:r>
          </a:p>
          <a:p>
            <a:endParaRPr lang="en-US" dirty="0"/>
          </a:p>
          <a:p>
            <a:r>
              <a:rPr lang="en-US" b="1" dirty="0"/>
              <a:t>INCREASED RISK FOR BREAST CANCER.</a:t>
            </a:r>
            <a:r>
              <a:rPr lang="en-US" dirty="0"/>
              <a:t> A survey of breast-cancer patients found a strong association between shorter sleep patterns and recurrence of tumours. This suggests that women who don’t sleep enough each night (less than 6 hours) have an increased risk for more aggressive cancer.</a:t>
            </a:r>
          </a:p>
          <a:p>
            <a:endParaRPr lang="en-US" dirty="0"/>
          </a:p>
          <a:p>
            <a:r>
              <a:rPr lang="en-US" b="1" dirty="0"/>
              <a:t>HIGH BLOOD PRESSURE. </a:t>
            </a:r>
            <a:r>
              <a:rPr lang="en-US" dirty="0"/>
              <a:t>There is also a strong link between short sleep duration and hypertension, as well as a connection (although not as significant) between too much sleep and hypertension.</a:t>
            </a:r>
          </a:p>
          <a:p>
            <a:endParaRPr lang="fi-FI" dirty="0"/>
          </a:p>
          <a:p>
            <a:r>
              <a:rPr lang="en-US" b="1" dirty="0"/>
              <a:t>MAJOR DEPRESSION. </a:t>
            </a:r>
            <a:r>
              <a:rPr lang="en-US" dirty="0"/>
              <a:t>Insomniacs and others who don’t get adequate sleep each night are ten times as likely to develop major depression as those who sleep through the night. Because depression also has a negative effect on sleep patterns, this can create a cycle that is hard to break</a:t>
            </a:r>
          </a:p>
        </p:txBody>
      </p:sp>
      <p:sp>
        <p:nvSpPr>
          <p:cNvPr id="7" name="Content Placeholder 6"/>
          <p:cNvSpPr>
            <a:spLocks noGrp="1"/>
          </p:cNvSpPr>
          <p:nvPr>
            <p:ph sz="half" idx="2"/>
          </p:nvPr>
        </p:nvSpPr>
        <p:spPr>
          <a:xfrm>
            <a:off x="4790440" y="1692116"/>
            <a:ext cx="4038600" cy="3628152"/>
          </a:xfrm>
        </p:spPr>
        <p:txBody>
          <a:bodyPr>
            <a:normAutofit fontScale="62500" lnSpcReduction="20000"/>
          </a:bodyPr>
          <a:lstStyle/>
          <a:p>
            <a:r>
              <a:rPr lang="en-US" b="1" dirty="0"/>
              <a:t>DECREASED IMMUNE FUNCTION. </a:t>
            </a:r>
            <a:r>
              <a:rPr lang="en-US" dirty="0"/>
              <a:t>According to the Mayo Clinic, people who don’t sleep enough each night get less protection from flu vaccines and are more likely to catch the common cold.</a:t>
            </a:r>
          </a:p>
          <a:p>
            <a:endParaRPr lang="en-US" dirty="0"/>
          </a:p>
          <a:p>
            <a:r>
              <a:rPr lang="en-US" b="1" dirty="0"/>
              <a:t>OBESITY. </a:t>
            </a:r>
            <a:r>
              <a:rPr lang="en-US" dirty="0"/>
              <a:t>The rising rate of obesity seems to parallel Americans’ tendency to sleep less than ever before, prompting a Harvard study to investigate. The results were surprising – brain scans of sleepy adults showed that they were less likely to distinguish between high-calorie and low-calorie foods; the part of the brain that inhibits and controls emotions and </a:t>
            </a:r>
            <a:r>
              <a:rPr lang="en-GB" dirty="0"/>
              <a:t>behaviour</a:t>
            </a:r>
            <a:r>
              <a:rPr lang="en-US" dirty="0"/>
              <a:t> was not active. This can lead to overeating and making poor food choices in general, which contributes to obesity. Other studies have found that lack of sleep may affect the hormones that tell you when you are full – this causes you to overeat when you’re sleepy.</a:t>
            </a:r>
          </a:p>
          <a:p>
            <a:endParaRPr lang="en-US" dirty="0"/>
          </a:p>
        </p:txBody>
      </p:sp>
    </p:spTree>
    <p:extLst>
      <p:ext uri="{BB962C8B-B14F-4D97-AF65-F5344CB8AC3E}">
        <p14:creationId xmlns:p14="http://schemas.microsoft.com/office/powerpoint/2010/main" val="259842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159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0" dirty="0">
                <a:solidFill>
                  <a:srgbClr val="FFFFFF"/>
                </a:solidFill>
              </a:rPr>
              <a:t>Management team</a:t>
            </a:r>
          </a:p>
        </p:txBody>
      </p:sp>
      <p:sp>
        <p:nvSpPr>
          <p:cNvPr id="8" name="Content Placeholder 7"/>
          <p:cNvSpPr>
            <a:spLocks noGrp="1"/>
          </p:cNvSpPr>
          <p:nvPr>
            <p:ph sz="half" idx="1"/>
          </p:nvPr>
        </p:nvSpPr>
        <p:spPr>
          <a:xfrm>
            <a:off x="4725056" y="2837987"/>
            <a:ext cx="3823470" cy="1844878"/>
          </a:xfrm>
        </p:spPr>
        <p:txBody>
          <a:bodyPr>
            <a:noAutofit/>
          </a:bodyPr>
          <a:lstStyle/>
          <a:p>
            <a:pPr>
              <a:lnSpc>
                <a:spcPct val="100000"/>
              </a:lnSpc>
            </a:pPr>
            <a:r>
              <a:rPr lang="en-US" sz="1100" b="1" dirty="0">
                <a:solidFill>
                  <a:schemeClr val="tx1"/>
                </a:solidFill>
              </a:rPr>
              <a:t>Chief Scientific Officer, </a:t>
            </a:r>
            <a:r>
              <a:rPr lang="en-US" sz="1100" b="1" dirty="0" err="1">
                <a:solidFill>
                  <a:schemeClr val="tx1"/>
                </a:solidFill>
              </a:rPr>
              <a:t>Heikki</a:t>
            </a:r>
            <a:r>
              <a:rPr lang="en-US" sz="1100" b="1" dirty="0">
                <a:solidFill>
                  <a:schemeClr val="tx1"/>
                </a:solidFill>
              </a:rPr>
              <a:t> </a:t>
            </a:r>
            <a:r>
              <a:rPr lang="en-US" sz="1100" b="1" dirty="0" err="1">
                <a:solidFill>
                  <a:schemeClr val="tx1"/>
                </a:solidFill>
              </a:rPr>
              <a:t>Pylkkö</a:t>
            </a:r>
            <a:r>
              <a:rPr lang="en-US" sz="1100" b="1" dirty="0">
                <a:solidFill>
                  <a:schemeClr val="tx1"/>
                </a:solidFill>
              </a:rPr>
              <a:t> </a:t>
            </a:r>
            <a:r>
              <a:rPr lang="en-US" sz="1100" dirty="0">
                <a:solidFill>
                  <a:schemeClr val="tx1"/>
                </a:solidFill>
              </a:rPr>
              <a:t>is the </a:t>
            </a:r>
            <a:r>
              <a:rPr lang="en-US" sz="1100" b="1" dirty="0">
                <a:solidFill>
                  <a:schemeClr val="tx1"/>
                </a:solidFill>
              </a:rPr>
              <a:t> </a:t>
            </a:r>
            <a:r>
              <a:rPr lang="en-US" sz="1100" dirty="0"/>
              <a:t>dedicated problem-solver looking for ways to make human life better, more fulfilling,  and more sustainable by creating something that truly works. He has 20+ years experience as the entrepreneur and his special skills are on machine learning, neuro networks and creating an algorithms. Before joining to Night Train </a:t>
            </a:r>
            <a:r>
              <a:rPr lang="en-US" sz="1100" dirty="0" err="1"/>
              <a:t>Heikki</a:t>
            </a:r>
            <a:r>
              <a:rPr lang="en-US" sz="1100" dirty="0"/>
              <a:t> ran his own companies </a:t>
            </a:r>
            <a:r>
              <a:rPr lang="en-US" sz="1100" dirty="0" err="1"/>
              <a:t>Intopii</a:t>
            </a:r>
            <a:r>
              <a:rPr lang="en-US" sz="1100" dirty="0"/>
              <a:t> Oy and </a:t>
            </a:r>
            <a:r>
              <a:rPr lang="en-US" sz="1100" dirty="0" err="1"/>
              <a:t>Cloveland</a:t>
            </a:r>
            <a:r>
              <a:rPr lang="en-US" sz="1100" dirty="0"/>
              <a:t> Oy 22 years. At Night Train </a:t>
            </a:r>
            <a:r>
              <a:rPr lang="en-US" sz="1100" dirty="0" err="1"/>
              <a:t>Heikki</a:t>
            </a:r>
            <a:r>
              <a:rPr lang="en-US" sz="1100" dirty="0"/>
              <a:t> is responsible for data analysis, mathematical modeling and development of algorithm.</a:t>
            </a:r>
            <a:endParaRPr lang="en-US" sz="1100" dirty="0">
              <a:solidFill>
                <a:schemeClr val="tx1"/>
              </a:solidFill>
            </a:endParaRPr>
          </a:p>
        </p:txBody>
      </p:sp>
      <p:pic>
        <p:nvPicPr>
          <p:cNvPr id="10" name="Content Placeholder 9" descr="juha-rytky-300x300.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364" t="1" r="-1" b="-3575"/>
          <a:stretch/>
        </p:blipFill>
        <p:spPr>
          <a:xfrm>
            <a:off x="1254515" y="1443078"/>
            <a:ext cx="1403708" cy="1406795"/>
          </a:xfrm>
          <a:prstGeom prst="ellipse">
            <a:avLst/>
          </a:prstGeom>
          <a:ln>
            <a:noFill/>
          </a:ln>
          <a:effectLst>
            <a:softEdge rad="112500"/>
          </a:effectLst>
        </p:spPr>
      </p:pic>
      <p:sp>
        <p:nvSpPr>
          <p:cNvPr id="11" name="Content Placeholder 7"/>
          <p:cNvSpPr txBox="1">
            <a:spLocks/>
          </p:cNvSpPr>
          <p:nvPr/>
        </p:nvSpPr>
        <p:spPr>
          <a:xfrm>
            <a:off x="609600" y="2792211"/>
            <a:ext cx="4038600" cy="155349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600" kern="1200">
                <a:solidFill>
                  <a:schemeClr val="tx1"/>
                </a:solidFill>
                <a:latin typeface="+mn-lt"/>
                <a:ea typeface="+mn-ea"/>
                <a:cs typeface="+mn-cs"/>
              </a:defRPr>
            </a:lvl1pPr>
            <a:lvl2pPr marL="446088" indent="-2730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898525" indent="-179388" algn="l" defTabSz="457200" rtl="0" eaLnBrk="1" latinLnBrk="0" hangingPunct="1">
              <a:spcBef>
                <a:spcPct val="20000"/>
              </a:spcBef>
              <a:buFont typeface="Arial"/>
              <a:buChar char="•"/>
              <a:defRPr sz="1200" kern="1200">
                <a:solidFill>
                  <a:schemeClr val="tx1"/>
                </a:solidFill>
                <a:latin typeface="+mn-lt"/>
                <a:ea typeface="+mn-ea"/>
                <a:cs typeface="+mn-cs"/>
              </a:defRPr>
            </a:lvl3pPr>
            <a:lvl4pPr marL="1258888" indent="-180975" algn="l" defTabSz="457200" rtl="0" eaLnBrk="1" latinLnBrk="0" hangingPunct="1">
              <a:spcBef>
                <a:spcPct val="20000"/>
              </a:spcBef>
              <a:buFont typeface="Arial"/>
              <a:buChar char="–"/>
              <a:defRPr sz="1100" kern="1200">
                <a:solidFill>
                  <a:schemeClr val="tx1"/>
                </a:solidFill>
                <a:latin typeface="+mn-lt"/>
                <a:ea typeface="+mn-ea"/>
                <a:cs typeface="+mn-cs"/>
              </a:defRPr>
            </a:lvl4pPr>
            <a:lvl5pPr marL="1611313" indent="-2667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100" dirty="0"/>
          </a:p>
        </p:txBody>
      </p:sp>
      <p:sp>
        <p:nvSpPr>
          <p:cNvPr id="13" name="Rectangle 12"/>
          <p:cNvSpPr/>
          <p:nvPr/>
        </p:nvSpPr>
        <p:spPr>
          <a:xfrm>
            <a:off x="609600" y="4656138"/>
            <a:ext cx="4572000" cy="246221"/>
          </a:xfrm>
          <a:prstGeom prst="rect">
            <a:avLst/>
          </a:prstGeom>
        </p:spPr>
        <p:txBody>
          <a:bodyPr>
            <a:spAutoFit/>
          </a:bodyPr>
          <a:lstStyle/>
          <a:p>
            <a:r>
              <a:rPr lang="en-US" sz="1000" b="1" dirty="0">
                <a:solidFill>
                  <a:srgbClr val="40159F"/>
                </a:solidFill>
              </a:rPr>
              <a:t>https://fi.linkedin.com/in/juha-rytky-8585122</a:t>
            </a:r>
          </a:p>
        </p:txBody>
      </p:sp>
      <p:sp>
        <p:nvSpPr>
          <p:cNvPr id="14" name="Rectangle 13"/>
          <p:cNvSpPr/>
          <p:nvPr/>
        </p:nvSpPr>
        <p:spPr>
          <a:xfrm>
            <a:off x="4710930" y="4660502"/>
            <a:ext cx="4572000" cy="246221"/>
          </a:xfrm>
          <a:prstGeom prst="rect">
            <a:avLst/>
          </a:prstGeom>
        </p:spPr>
        <p:txBody>
          <a:bodyPr>
            <a:spAutoFit/>
          </a:bodyPr>
          <a:lstStyle/>
          <a:p>
            <a:r>
              <a:rPr lang="fi-FI" sz="1000" b="1" dirty="0">
                <a:solidFill>
                  <a:srgbClr val="4803AD"/>
                </a:solidFill>
                <a:hlinkClick r:id="rId3">
                  <a:extLst>
                    <a:ext uri="{A12FA001-AC4F-418D-AE19-62706E023703}">
                      <ahyp:hlinkClr xmlns:ahyp="http://schemas.microsoft.com/office/drawing/2018/hyperlinkcolor" val="tx"/>
                    </a:ext>
                  </a:extLst>
                </a:hlinkClick>
              </a:rPr>
              <a:t>https://www.linkedin.com/in/heikkipylkko/</a:t>
            </a:r>
            <a:endParaRPr lang="en-US" sz="1000" b="1" dirty="0">
              <a:solidFill>
                <a:srgbClr val="4803AD"/>
              </a:solidFill>
            </a:endParaRPr>
          </a:p>
        </p:txBody>
      </p:sp>
      <p:pic>
        <p:nvPicPr>
          <p:cNvPr id="16" name="Picture 15" descr="night-train-logo-white.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sp>
        <p:nvSpPr>
          <p:cNvPr id="2" name="Rectangle 1"/>
          <p:cNvSpPr/>
          <p:nvPr/>
        </p:nvSpPr>
        <p:spPr>
          <a:xfrm>
            <a:off x="609600" y="2831737"/>
            <a:ext cx="3268494" cy="1923604"/>
          </a:xfrm>
          <a:prstGeom prst="rect">
            <a:avLst/>
          </a:prstGeom>
        </p:spPr>
        <p:txBody>
          <a:bodyPr wrap="square">
            <a:spAutoFit/>
          </a:bodyPr>
          <a:lstStyle/>
          <a:p>
            <a:r>
              <a:rPr lang="en-US" sz="1100" b="1" dirty="0"/>
              <a:t>Founder and CEO Juha Rytky </a:t>
            </a:r>
            <a:r>
              <a:rPr lang="en-US" sz="1100" dirty="0"/>
              <a:t>has been working for 15+ years in start-up companies. Juha’s experience covers operations, patenting, fund raising, sales and marketing activities. He has acted as the CEO of start-up companies for more than a decade and holds several patents and applications related to sensor technologies. His ambition is to create a digital health application and services which improve the quality of everyday life and well-being. </a:t>
            </a:r>
          </a:p>
          <a:p>
            <a:endParaRPr lang="en-US" sz="1000" dirty="0"/>
          </a:p>
          <a:p>
            <a:endParaRPr lang="en-US" sz="1000" dirty="0"/>
          </a:p>
        </p:txBody>
      </p:sp>
      <p:pic>
        <p:nvPicPr>
          <p:cNvPr id="3" name="Kuva 2">
            <a:extLst>
              <a:ext uri="{FF2B5EF4-FFF2-40B4-BE49-F238E27FC236}">
                <a16:creationId xmlns:a16="http://schemas.microsoft.com/office/drawing/2014/main" id="{E26394CF-AB96-4297-9EFA-091AA0A1806F}"/>
              </a:ext>
            </a:extLst>
          </p:cNvPr>
          <p:cNvPicPr>
            <a:picLocks noChangeAspect="1"/>
          </p:cNvPicPr>
          <p:nvPr/>
        </p:nvPicPr>
        <p:blipFill>
          <a:blip r:embed="rId5"/>
          <a:stretch>
            <a:fillRect/>
          </a:stretch>
        </p:blipFill>
        <p:spPr>
          <a:xfrm>
            <a:off x="5710111" y="1533381"/>
            <a:ext cx="1258829" cy="1258829"/>
          </a:xfrm>
          <a:prstGeom prst="ellipse">
            <a:avLst/>
          </a:prstGeom>
          <a:ln>
            <a:noFill/>
          </a:ln>
          <a:effectLst>
            <a:softEdge rad="112500"/>
          </a:effectLst>
        </p:spPr>
      </p:pic>
    </p:spTree>
    <p:extLst>
      <p:ext uri="{BB962C8B-B14F-4D97-AF65-F5344CB8AC3E}">
        <p14:creationId xmlns:p14="http://schemas.microsoft.com/office/powerpoint/2010/main" val="370950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FFFF"/>
                </a:solidFill>
              </a:rPr>
              <a:t>PEOPLE BEHIND the VISION</a:t>
            </a:r>
          </a:p>
        </p:txBody>
      </p:sp>
      <p:sp>
        <p:nvSpPr>
          <p:cNvPr id="8" name="Content Placeholder 7"/>
          <p:cNvSpPr>
            <a:spLocks noGrp="1"/>
          </p:cNvSpPr>
          <p:nvPr>
            <p:ph sz="half" idx="1"/>
          </p:nvPr>
        </p:nvSpPr>
        <p:spPr>
          <a:xfrm>
            <a:off x="1707570" y="1749028"/>
            <a:ext cx="6605434" cy="3018235"/>
          </a:xfrm>
        </p:spPr>
        <p:txBody>
          <a:bodyPr>
            <a:normAutofit/>
          </a:bodyPr>
          <a:lstStyle/>
          <a:p>
            <a:r>
              <a:rPr lang="en-GB" sz="1000" b="1" dirty="0"/>
              <a:t>Timo Partonen, </a:t>
            </a:r>
            <a:r>
              <a:rPr lang="en-GB" sz="1000" dirty="0"/>
              <a:t>Research Professor at the National Institute for Health and Welfare (THL). Timo has published 200+ original peer-reviewed scientific articles. He has edited two scientific books on seasonal affective disorder for Oxford University Press, the first of which was awarded First Prize in the British Medical Association’s Medical Book Competition in the Mental Health Category in 2002. The focus areas of Timo’s research are the details of the mechanisms by which the metabolic, cell-division, circadian and sleep-wake cycles are linked and contribute to mood.</a:t>
            </a:r>
          </a:p>
          <a:p>
            <a:endParaRPr lang="en-GB" sz="1000" dirty="0"/>
          </a:p>
          <a:p>
            <a:r>
              <a:rPr lang="en-GB" sz="1000" b="1" dirty="0"/>
              <a:t>Anu-Katriina Pesonen, </a:t>
            </a:r>
            <a:r>
              <a:rPr lang="en-GB" sz="1000" dirty="0"/>
              <a:t>Sleep Scientist</a:t>
            </a:r>
            <a:r>
              <a:rPr lang="en-GB" sz="1000" b="1" dirty="0"/>
              <a:t>, </a:t>
            </a:r>
            <a:r>
              <a:rPr lang="en-GB" sz="1000" dirty="0"/>
              <a:t>Professor of clinical and developmental psychology at the University of Helsinki, with expertise in epidemiology, paediatrics and psychiatry. Anu-Katriina has 154 publications to her name and her main research interests are interdisciplinary, combining psychology with paediatrics, epidemiology and psychiatry. Currently, she is working as a Principal Investigator on two projects. The first examines children's sleep from an interdisciplinary perspective, the second the relationship between sleep and physical activity.</a:t>
            </a:r>
          </a:p>
          <a:p>
            <a:endParaRPr lang="en-GB" sz="1000" dirty="0"/>
          </a:p>
          <a:p>
            <a:r>
              <a:rPr lang="en-GB" sz="1000" b="1" dirty="0"/>
              <a:t>Liisa Kuula-Paavola</a:t>
            </a:r>
            <a:r>
              <a:rPr lang="en-GB" sz="1000" dirty="0"/>
              <a:t>, Research professor  at Helsinki University. Liisa is in charge of research operations at the Helsinki University sleep </a:t>
            </a:r>
            <a:r>
              <a:rPr lang="en-GB" sz="1000" dirty="0" err="1"/>
              <a:t>Liisa</a:t>
            </a:r>
            <a:r>
              <a:rPr lang="en-GB" sz="1000" dirty="0"/>
              <a:t> focuses on her research work for sleep and stress in health and in transition from acute to chronic diseases.</a:t>
            </a:r>
            <a:endParaRPr lang="en-GB" sz="1000" b="1" dirty="0"/>
          </a:p>
        </p:txBody>
      </p:sp>
      <p:pic>
        <p:nvPicPr>
          <p:cNvPr id="16" name="Picture 15"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pic>
        <p:nvPicPr>
          <p:cNvPr id="3" name="Picture 2" descr="sample-pers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92" y="1816783"/>
            <a:ext cx="909142" cy="900050"/>
          </a:xfrm>
          <a:prstGeom prst="rect">
            <a:avLst/>
          </a:prstGeom>
        </p:spPr>
      </p:pic>
      <p:pic>
        <p:nvPicPr>
          <p:cNvPr id="6" name="Picture 5" descr="anu-katariina-peson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92" y="2861887"/>
            <a:ext cx="909142" cy="900050"/>
          </a:xfrm>
          <a:prstGeom prst="rect">
            <a:avLst/>
          </a:prstGeom>
        </p:spPr>
      </p:pic>
      <p:pic>
        <p:nvPicPr>
          <p:cNvPr id="2050" name="Picture 2" descr="http://www.ntrain.fi/wp-content/uploads/2016/12/Kuula-Paavola-Lii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05" y="4005838"/>
            <a:ext cx="769116" cy="76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2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9283" y="181863"/>
            <a:ext cx="4024447" cy="915417"/>
          </a:xfrm>
        </p:spPr>
        <p:txBody>
          <a:bodyPr/>
          <a:lstStyle/>
          <a:p>
            <a:r>
              <a:rPr lang="en-US" b="0" dirty="0"/>
              <a:t>solution</a:t>
            </a:r>
            <a:endParaRPr lang="en-US" dirty="0"/>
          </a:p>
        </p:txBody>
      </p:sp>
      <p:sp>
        <p:nvSpPr>
          <p:cNvPr id="6" name="Content Placeholder 5"/>
          <p:cNvSpPr>
            <a:spLocks noGrp="1"/>
          </p:cNvSpPr>
          <p:nvPr>
            <p:ph idx="1"/>
          </p:nvPr>
        </p:nvSpPr>
        <p:spPr>
          <a:xfrm>
            <a:off x="4727717" y="1004411"/>
            <a:ext cx="4130533" cy="3760470"/>
          </a:xfrm>
        </p:spPr>
        <p:txBody>
          <a:bodyPr>
            <a:normAutofit fontScale="92500" lnSpcReduction="20000"/>
          </a:bodyPr>
          <a:lstStyle/>
          <a:p>
            <a:r>
              <a:rPr lang="en-US" sz="1700" b="1" dirty="0"/>
              <a:t>Sleep is the single most important influence on health and well-being.</a:t>
            </a:r>
          </a:p>
          <a:p>
            <a:endParaRPr lang="en-US" sz="1700" dirty="0"/>
          </a:p>
          <a:p>
            <a:r>
              <a:rPr lang="en-US" sz="1700" dirty="0"/>
              <a:t>Night Train has developed the most accurate sleep analysis technology, in partnership with sleep researchers and professors at Helsinki University and Finnish Institute for Health and Welfare . </a:t>
            </a:r>
          </a:p>
          <a:p>
            <a:endParaRPr lang="en-US" sz="1700" dirty="0"/>
          </a:p>
          <a:p>
            <a:r>
              <a:rPr lang="en-US" sz="1700" dirty="0"/>
              <a:t>It is the only technology which can determine the </a:t>
            </a:r>
            <a:r>
              <a:rPr lang="en-US" sz="1700" b="1" dirty="0"/>
              <a:t>melatonin onset – </a:t>
            </a:r>
            <a:r>
              <a:rPr lang="en-US" sz="1700" dirty="0"/>
              <a:t>the</a:t>
            </a:r>
            <a:r>
              <a:rPr lang="en-US" sz="1700" b="1" dirty="0"/>
              <a:t> circadian cycle. </a:t>
            </a:r>
            <a:r>
              <a:rPr lang="en-US" sz="1700" dirty="0"/>
              <a:t>It helps people to find their </a:t>
            </a:r>
            <a:r>
              <a:rPr lang="en-US" sz="1700" b="1" dirty="0"/>
              <a:t>natural sleep cycle,</a:t>
            </a:r>
            <a:r>
              <a:rPr lang="en-US" sz="1700" dirty="0"/>
              <a:t> which is the key to better sleep quality, health and overall well-being.</a:t>
            </a:r>
            <a:endParaRPr lang="en-US" sz="1700" b="1" dirty="0"/>
          </a:p>
          <a:p>
            <a:endParaRPr lang="en-US" dirty="0"/>
          </a:p>
        </p:txBody>
      </p:sp>
      <p:pic>
        <p:nvPicPr>
          <p:cNvPr id="8" name="Picture Placeholder 7" descr="screen1.jpg"/>
          <p:cNvPicPr>
            <a:picLocks noGrp="1" noChangeAspect="1"/>
          </p:cNvPicPr>
          <p:nvPr>
            <p:ph type="pic" idx="10"/>
          </p:nvPr>
        </p:nvPicPr>
        <p:blipFill>
          <a:blip r:embed="rId2">
            <a:extLst>
              <a:ext uri="{28A0092B-C50C-407E-A947-70E740481C1C}">
                <a14:useLocalDpi xmlns:a14="http://schemas.microsoft.com/office/drawing/2010/main" val="0"/>
              </a:ext>
            </a:extLst>
          </a:blip>
          <a:srcRect l="446" r="446"/>
          <a:stretch>
            <a:fillRect/>
          </a:stretch>
        </p:blipFill>
        <p:spPr>
          <a:xfrm>
            <a:off x="0" y="0"/>
            <a:ext cx="4361592" cy="5143500"/>
          </a:xfrm>
        </p:spPr>
      </p:pic>
      <p:pic>
        <p:nvPicPr>
          <p:cNvPr id="9" name="Picture 8" descr="night-train-logo-white.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spTree>
    <p:extLst>
      <p:ext uri="{BB962C8B-B14F-4D97-AF65-F5344CB8AC3E}">
        <p14:creationId xmlns:p14="http://schemas.microsoft.com/office/powerpoint/2010/main" val="242194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159F"/>
        </a:solidFill>
        <a:effectLst/>
      </p:bgPr>
    </p:bg>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CEFD06EC-6A43-49F9-A4E8-20B38382FBB2}"/>
              </a:ext>
            </a:extLst>
          </p:cNvPr>
          <p:cNvSpPr txBox="1"/>
          <p:nvPr/>
        </p:nvSpPr>
        <p:spPr>
          <a:xfrm>
            <a:off x="5667290" y="-40957"/>
            <a:ext cx="3476709" cy="523673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6" name="Title 5"/>
          <p:cNvSpPr>
            <a:spLocks noGrp="1"/>
          </p:cNvSpPr>
          <p:nvPr>
            <p:ph type="title"/>
          </p:nvPr>
        </p:nvSpPr>
        <p:spPr>
          <a:xfrm>
            <a:off x="224219" y="396875"/>
            <a:ext cx="4361593" cy="700288"/>
          </a:xfrm>
        </p:spPr>
        <p:txBody>
          <a:bodyPr>
            <a:normAutofit/>
          </a:bodyPr>
          <a:lstStyle/>
          <a:p>
            <a:pPr algn="ctr"/>
            <a:r>
              <a:rPr lang="en-US" b="0" dirty="0">
                <a:solidFill>
                  <a:schemeClr val="bg1"/>
                </a:solidFill>
              </a:rPr>
              <a:t>Existing products</a:t>
            </a:r>
            <a:endParaRPr lang="en-US" dirty="0">
              <a:solidFill>
                <a:schemeClr val="bg1"/>
              </a:solidFill>
            </a:endParaRPr>
          </a:p>
        </p:txBody>
      </p:sp>
      <p:sp>
        <p:nvSpPr>
          <p:cNvPr id="7" name="Content Placeholder 6"/>
          <p:cNvSpPr>
            <a:spLocks noGrp="1"/>
          </p:cNvSpPr>
          <p:nvPr>
            <p:ph idx="1"/>
          </p:nvPr>
        </p:nvSpPr>
        <p:spPr>
          <a:xfrm>
            <a:off x="234953" y="1097164"/>
            <a:ext cx="5145661" cy="1246894"/>
          </a:xfrm>
        </p:spPr>
        <p:txBody>
          <a:bodyPr>
            <a:normAutofit/>
          </a:bodyPr>
          <a:lstStyle/>
          <a:p>
            <a:r>
              <a:rPr lang="fi-FI" sz="1500" b="1" dirty="0" err="1">
                <a:solidFill>
                  <a:schemeClr val="bg1"/>
                </a:solidFill>
              </a:rPr>
              <a:t>Night</a:t>
            </a:r>
            <a:r>
              <a:rPr lang="fi-FI" sz="1500" b="1" dirty="0">
                <a:solidFill>
                  <a:schemeClr val="bg1"/>
                </a:solidFill>
              </a:rPr>
              <a:t> Train </a:t>
            </a:r>
            <a:r>
              <a:rPr lang="fi-FI" sz="1500" b="1" dirty="0" err="1">
                <a:solidFill>
                  <a:schemeClr val="bg1"/>
                </a:solidFill>
              </a:rPr>
              <a:t>Sleep</a:t>
            </a:r>
            <a:r>
              <a:rPr lang="fi-FI" sz="1500" b="1" dirty="0">
                <a:solidFill>
                  <a:schemeClr val="bg1"/>
                </a:solidFill>
              </a:rPr>
              <a:t> </a:t>
            </a:r>
            <a:r>
              <a:rPr lang="fi-FI" sz="1500" dirty="0" err="1">
                <a:solidFill>
                  <a:schemeClr val="bg1"/>
                </a:solidFill>
              </a:rPr>
              <a:t>analysis</a:t>
            </a:r>
            <a:r>
              <a:rPr lang="fi-FI" sz="1500" b="1" dirty="0">
                <a:solidFill>
                  <a:schemeClr val="bg1"/>
                </a:solidFill>
              </a:rPr>
              <a:t> </a:t>
            </a:r>
            <a:r>
              <a:rPr lang="fi-FI" sz="1500" dirty="0" err="1">
                <a:solidFill>
                  <a:schemeClr val="bg1"/>
                </a:solidFill>
              </a:rPr>
              <a:t>provides</a:t>
            </a:r>
            <a:r>
              <a:rPr lang="fi-FI" sz="1500" dirty="0">
                <a:solidFill>
                  <a:schemeClr val="bg1"/>
                </a:solidFill>
              </a:rPr>
              <a:t> </a:t>
            </a:r>
            <a:r>
              <a:rPr lang="fi-FI" sz="1500" dirty="0" err="1">
                <a:solidFill>
                  <a:schemeClr val="bg1"/>
                </a:solidFill>
              </a:rPr>
              <a:t>the</a:t>
            </a:r>
            <a:r>
              <a:rPr lang="fi-FI" sz="1500" dirty="0">
                <a:solidFill>
                  <a:schemeClr val="bg1"/>
                </a:solidFill>
              </a:rPr>
              <a:t> </a:t>
            </a:r>
            <a:r>
              <a:rPr lang="fi-FI" sz="1500" dirty="0" err="1">
                <a:solidFill>
                  <a:schemeClr val="bg1"/>
                </a:solidFill>
              </a:rPr>
              <a:t>most</a:t>
            </a:r>
            <a:r>
              <a:rPr lang="fi-FI" sz="1500" dirty="0">
                <a:solidFill>
                  <a:schemeClr val="bg1"/>
                </a:solidFill>
              </a:rPr>
              <a:t> </a:t>
            </a:r>
            <a:r>
              <a:rPr lang="fi-FI" sz="1500" dirty="0" err="1">
                <a:solidFill>
                  <a:schemeClr val="bg1"/>
                </a:solidFill>
              </a:rPr>
              <a:t>accurate</a:t>
            </a:r>
            <a:r>
              <a:rPr lang="fi-FI" sz="1500" dirty="0">
                <a:solidFill>
                  <a:schemeClr val="bg1"/>
                </a:solidFill>
              </a:rPr>
              <a:t> </a:t>
            </a:r>
            <a:r>
              <a:rPr lang="fi-FI" sz="1500" dirty="0" err="1">
                <a:solidFill>
                  <a:schemeClr val="bg1"/>
                </a:solidFill>
              </a:rPr>
              <a:t>information</a:t>
            </a:r>
            <a:r>
              <a:rPr lang="fi-FI" sz="1500" dirty="0">
                <a:solidFill>
                  <a:schemeClr val="bg1"/>
                </a:solidFill>
              </a:rPr>
              <a:t> on </a:t>
            </a:r>
            <a:r>
              <a:rPr lang="fi-FI" sz="1500" dirty="0" err="1">
                <a:solidFill>
                  <a:schemeClr val="bg1"/>
                </a:solidFill>
              </a:rPr>
              <a:t>sleep</a:t>
            </a:r>
            <a:r>
              <a:rPr lang="fi-FI" sz="1500" dirty="0">
                <a:solidFill>
                  <a:schemeClr val="bg1"/>
                </a:solidFill>
              </a:rPr>
              <a:t> </a:t>
            </a:r>
            <a:r>
              <a:rPr lang="fi-FI" sz="1500" dirty="0" err="1">
                <a:solidFill>
                  <a:schemeClr val="bg1"/>
                </a:solidFill>
              </a:rPr>
              <a:t>quality</a:t>
            </a:r>
            <a:r>
              <a:rPr lang="fi-FI" sz="1500" dirty="0">
                <a:solidFill>
                  <a:schemeClr val="bg1"/>
                </a:solidFill>
              </a:rPr>
              <a:t> and </a:t>
            </a:r>
            <a:r>
              <a:rPr lang="fi-FI" sz="1500" dirty="0" err="1">
                <a:solidFill>
                  <a:schemeClr val="bg1"/>
                </a:solidFill>
              </a:rPr>
              <a:t>duration</a:t>
            </a:r>
            <a:r>
              <a:rPr lang="fi-FI" sz="1500" dirty="0">
                <a:solidFill>
                  <a:schemeClr val="bg1"/>
                </a:solidFill>
              </a:rPr>
              <a:t>. And it is </a:t>
            </a:r>
            <a:r>
              <a:rPr lang="fi-FI" sz="1500" dirty="0" err="1">
                <a:solidFill>
                  <a:schemeClr val="bg1"/>
                </a:solidFill>
              </a:rPr>
              <a:t>the</a:t>
            </a:r>
            <a:r>
              <a:rPr lang="fi-FI" sz="1500" dirty="0">
                <a:solidFill>
                  <a:schemeClr val="bg1"/>
                </a:solidFill>
              </a:rPr>
              <a:t> </a:t>
            </a:r>
            <a:r>
              <a:rPr lang="fi-FI" sz="1500" dirty="0" err="1">
                <a:solidFill>
                  <a:schemeClr val="bg1"/>
                </a:solidFill>
              </a:rPr>
              <a:t>only</a:t>
            </a:r>
            <a:r>
              <a:rPr lang="fi-FI" sz="1500" dirty="0">
                <a:solidFill>
                  <a:schemeClr val="bg1"/>
                </a:solidFill>
              </a:rPr>
              <a:t> </a:t>
            </a:r>
            <a:r>
              <a:rPr lang="fi-FI" sz="1500" dirty="0" err="1">
                <a:solidFill>
                  <a:schemeClr val="bg1"/>
                </a:solidFill>
              </a:rPr>
              <a:t>technology</a:t>
            </a:r>
            <a:r>
              <a:rPr lang="fi-FI" sz="1500" dirty="0">
                <a:solidFill>
                  <a:schemeClr val="bg1"/>
                </a:solidFill>
              </a:rPr>
              <a:t> </a:t>
            </a:r>
            <a:r>
              <a:rPr lang="fi-FI" sz="1500" dirty="0" err="1">
                <a:solidFill>
                  <a:schemeClr val="bg1"/>
                </a:solidFill>
              </a:rPr>
              <a:t>that</a:t>
            </a:r>
            <a:r>
              <a:rPr lang="fi-FI" sz="1500" dirty="0">
                <a:solidFill>
                  <a:schemeClr val="bg1"/>
                </a:solidFill>
              </a:rPr>
              <a:t> </a:t>
            </a:r>
            <a:r>
              <a:rPr lang="fi-FI" sz="1500" dirty="0" err="1">
                <a:solidFill>
                  <a:schemeClr val="bg1"/>
                </a:solidFill>
              </a:rPr>
              <a:t>can</a:t>
            </a:r>
            <a:r>
              <a:rPr lang="fi-FI" sz="1500" dirty="0">
                <a:solidFill>
                  <a:schemeClr val="bg1"/>
                </a:solidFill>
              </a:rPr>
              <a:t> </a:t>
            </a:r>
            <a:r>
              <a:rPr lang="fi-FI" sz="1500" dirty="0" err="1">
                <a:solidFill>
                  <a:schemeClr val="bg1"/>
                </a:solidFill>
              </a:rPr>
              <a:t>determine</a:t>
            </a:r>
            <a:r>
              <a:rPr lang="fi-FI" sz="1500" dirty="0">
                <a:solidFill>
                  <a:schemeClr val="bg1"/>
                </a:solidFill>
              </a:rPr>
              <a:t> </a:t>
            </a:r>
            <a:r>
              <a:rPr lang="fi-FI" sz="1500" dirty="0" err="1">
                <a:solidFill>
                  <a:schemeClr val="bg1"/>
                </a:solidFill>
              </a:rPr>
              <a:t>natural</a:t>
            </a:r>
            <a:r>
              <a:rPr lang="fi-FI" sz="1500" dirty="0">
                <a:solidFill>
                  <a:schemeClr val="bg1"/>
                </a:solidFill>
              </a:rPr>
              <a:t> </a:t>
            </a:r>
            <a:r>
              <a:rPr lang="fi-FI" sz="1500" dirty="0" err="1">
                <a:solidFill>
                  <a:schemeClr val="bg1"/>
                </a:solidFill>
              </a:rPr>
              <a:t>sleep</a:t>
            </a:r>
            <a:r>
              <a:rPr lang="fi-FI" sz="1500" dirty="0">
                <a:solidFill>
                  <a:schemeClr val="bg1"/>
                </a:solidFill>
              </a:rPr>
              <a:t> </a:t>
            </a:r>
            <a:r>
              <a:rPr lang="fi-FI" sz="1500" dirty="0" err="1">
                <a:solidFill>
                  <a:schemeClr val="bg1"/>
                </a:solidFill>
              </a:rPr>
              <a:t>cycle</a:t>
            </a:r>
            <a:r>
              <a:rPr lang="fi-FI" sz="1500" dirty="0">
                <a:solidFill>
                  <a:schemeClr val="bg1"/>
                </a:solidFill>
              </a:rPr>
              <a:t>.</a:t>
            </a:r>
            <a:endParaRPr lang="fi-FI" sz="1600" dirty="0">
              <a:solidFill>
                <a:schemeClr val="bg1"/>
              </a:solidFill>
            </a:endParaRPr>
          </a:p>
          <a:p>
            <a:endParaRPr lang="fi-FI" sz="1600" dirty="0">
              <a:solidFill>
                <a:schemeClr val="bg1"/>
              </a:solidFill>
            </a:endParaRPr>
          </a:p>
          <a:p>
            <a:endParaRPr lang="fi-FI" sz="1600" dirty="0">
              <a:solidFill>
                <a:schemeClr val="bg1"/>
              </a:solidFill>
            </a:endParaRPr>
          </a:p>
        </p:txBody>
      </p:sp>
      <p:pic>
        <p:nvPicPr>
          <p:cNvPr id="12" name="Picture 11"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sp>
        <p:nvSpPr>
          <p:cNvPr id="14" name="Kuvan paikkamerkki 2">
            <a:extLst>
              <a:ext uri="{FF2B5EF4-FFF2-40B4-BE49-F238E27FC236}">
                <a16:creationId xmlns:a16="http://schemas.microsoft.com/office/drawing/2014/main" id="{6B304819-EEB5-4B90-A243-C5B066887C97}"/>
              </a:ext>
            </a:extLst>
          </p:cNvPr>
          <p:cNvSpPr txBox="1">
            <a:spLocks/>
          </p:cNvSpPr>
          <p:nvPr/>
        </p:nvSpPr>
        <p:spPr>
          <a:xfrm>
            <a:off x="5367788" y="868680"/>
            <a:ext cx="3326631" cy="5067300"/>
          </a:xfrm>
          <a:prstGeom prst="rect">
            <a:avLst/>
          </a:prstGeom>
        </p:spPr>
      </p:sp>
      <p:sp>
        <p:nvSpPr>
          <p:cNvPr id="15" name="Kuvan paikkamerkki 2">
            <a:extLst>
              <a:ext uri="{FF2B5EF4-FFF2-40B4-BE49-F238E27FC236}">
                <a16:creationId xmlns:a16="http://schemas.microsoft.com/office/drawing/2014/main" id="{7AACD2BD-C287-4421-A8E3-48D763091133}"/>
              </a:ext>
            </a:extLst>
          </p:cNvPr>
          <p:cNvSpPr txBox="1">
            <a:spLocks/>
          </p:cNvSpPr>
          <p:nvPr/>
        </p:nvSpPr>
        <p:spPr>
          <a:xfrm>
            <a:off x="4547455" y="0"/>
            <a:ext cx="4361592" cy="5143500"/>
          </a:xfrm>
          <a:prstGeom prst="rect">
            <a:avLst/>
          </a:prstGeom>
        </p:spPr>
      </p:sp>
      <p:pic>
        <p:nvPicPr>
          <p:cNvPr id="3" name="Kuva 2">
            <a:extLst>
              <a:ext uri="{FF2B5EF4-FFF2-40B4-BE49-F238E27FC236}">
                <a16:creationId xmlns:a16="http://schemas.microsoft.com/office/drawing/2014/main" id="{CF363C63-DA64-4432-B942-2367DBFA7169}"/>
              </a:ext>
            </a:extLst>
          </p:cNvPr>
          <p:cNvPicPr>
            <a:picLocks noChangeAspect="1"/>
          </p:cNvPicPr>
          <p:nvPr/>
        </p:nvPicPr>
        <p:blipFill>
          <a:blip r:embed="rId3"/>
          <a:stretch>
            <a:fillRect/>
          </a:stretch>
        </p:blipFill>
        <p:spPr>
          <a:xfrm>
            <a:off x="5692215" y="0"/>
            <a:ext cx="3426857" cy="5143500"/>
          </a:xfrm>
          <a:prstGeom prst="rect">
            <a:avLst/>
          </a:prstGeom>
        </p:spPr>
      </p:pic>
      <p:pic>
        <p:nvPicPr>
          <p:cNvPr id="11" name="Picture 8" descr="night-train-logo-white.wmf">
            <a:extLst>
              <a:ext uri="{FF2B5EF4-FFF2-40B4-BE49-F238E27FC236}">
                <a16:creationId xmlns:a16="http://schemas.microsoft.com/office/drawing/2014/main" id="{8A744468-D2B7-4FC7-B284-40EE179FB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2830" y="233932"/>
            <a:ext cx="1037694" cy="232178"/>
          </a:xfrm>
          <a:prstGeom prst="rect">
            <a:avLst/>
          </a:prstGeom>
        </p:spPr>
      </p:pic>
      <p:sp>
        <p:nvSpPr>
          <p:cNvPr id="10" name="Content Placeholder 6">
            <a:extLst>
              <a:ext uri="{FF2B5EF4-FFF2-40B4-BE49-F238E27FC236}">
                <a16:creationId xmlns:a16="http://schemas.microsoft.com/office/drawing/2014/main" id="{AE503097-C1A5-4EFF-ADB9-E8C306F102E5}"/>
              </a:ext>
            </a:extLst>
          </p:cNvPr>
          <p:cNvSpPr txBox="1">
            <a:spLocks/>
          </p:cNvSpPr>
          <p:nvPr/>
        </p:nvSpPr>
        <p:spPr>
          <a:xfrm>
            <a:off x="243569" y="2152121"/>
            <a:ext cx="4997447" cy="1313543"/>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ts val="0"/>
              </a:spcBef>
              <a:buFont typeface="Arial"/>
              <a:buNone/>
              <a:defRPr sz="1800" kern="1200">
                <a:solidFill>
                  <a:schemeClr val="tx1">
                    <a:lumMod val="75000"/>
                    <a:lumOff val="25000"/>
                  </a:schemeClr>
                </a:solidFill>
                <a:latin typeface="+mn-lt"/>
                <a:ea typeface="+mn-ea"/>
                <a:cs typeface="+mn-cs"/>
              </a:defRPr>
            </a:lvl1pPr>
            <a:lvl2pPr marL="446088" indent="-2730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898525" indent="-179388"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258888" indent="-180975"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1611313" indent="-2667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1500" b="1" dirty="0" err="1">
                <a:solidFill>
                  <a:schemeClr val="bg1"/>
                </a:solidFill>
              </a:rPr>
              <a:t>Night</a:t>
            </a:r>
            <a:r>
              <a:rPr lang="fi-FI" sz="1500" b="1" dirty="0">
                <a:solidFill>
                  <a:schemeClr val="bg1"/>
                </a:solidFill>
              </a:rPr>
              <a:t> Train </a:t>
            </a:r>
            <a:r>
              <a:rPr lang="fi-FI" sz="1500" b="1" dirty="0" err="1">
                <a:solidFill>
                  <a:schemeClr val="bg1"/>
                </a:solidFill>
              </a:rPr>
              <a:t>Recovery</a:t>
            </a:r>
            <a:r>
              <a:rPr lang="fi-FI" sz="1500" b="1" dirty="0">
                <a:solidFill>
                  <a:schemeClr val="bg1"/>
                </a:solidFill>
              </a:rPr>
              <a:t> </a:t>
            </a:r>
            <a:r>
              <a:rPr lang="fi-FI" sz="1500" dirty="0" err="1">
                <a:solidFill>
                  <a:schemeClr val="bg1"/>
                </a:solidFill>
              </a:rPr>
              <a:t>analysis</a:t>
            </a:r>
            <a:r>
              <a:rPr lang="fi-FI" sz="1500" dirty="0">
                <a:solidFill>
                  <a:schemeClr val="bg1"/>
                </a:solidFill>
              </a:rPr>
              <a:t> </a:t>
            </a:r>
            <a:r>
              <a:rPr lang="fi-FI" sz="1500" dirty="0" err="1">
                <a:solidFill>
                  <a:schemeClr val="bg1"/>
                </a:solidFill>
              </a:rPr>
              <a:t>measures</a:t>
            </a:r>
            <a:r>
              <a:rPr lang="fi-FI" sz="1500" dirty="0">
                <a:solidFill>
                  <a:schemeClr val="bg1"/>
                </a:solidFill>
              </a:rPr>
              <a:t> </a:t>
            </a:r>
            <a:r>
              <a:rPr lang="fi-FI" sz="1500" dirty="0" err="1">
                <a:solidFill>
                  <a:schemeClr val="bg1"/>
                </a:solidFill>
              </a:rPr>
              <a:t>the</a:t>
            </a:r>
            <a:r>
              <a:rPr lang="fi-FI" sz="1500" dirty="0">
                <a:solidFill>
                  <a:schemeClr val="bg1"/>
                </a:solidFill>
              </a:rPr>
              <a:t> </a:t>
            </a:r>
            <a:r>
              <a:rPr lang="fi-FI" sz="1500" dirty="0" err="1">
                <a:solidFill>
                  <a:schemeClr val="bg1"/>
                </a:solidFill>
              </a:rPr>
              <a:t>heart</a:t>
            </a:r>
            <a:r>
              <a:rPr lang="fi-FI" sz="1500" dirty="0">
                <a:solidFill>
                  <a:schemeClr val="bg1"/>
                </a:solidFill>
              </a:rPr>
              <a:t> </a:t>
            </a:r>
            <a:r>
              <a:rPr lang="fi-FI" sz="1500" dirty="0" err="1">
                <a:solidFill>
                  <a:schemeClr val="bg1"/>
                </a:solidFill>
              </a:rPr>
              <a:t>rate</a:t>
            </a:r>
            <a:r>
              <a:rPr lang="fi-FI" sz="1500" dirty="0">
                <a:solidFill>
                  <a:schemeClr val="bg1"/>
                </a:solidFill>
              </a:rPr>
              <a:t> </a:t>
            </a:r>
            <a:r>
              <a:rPr lang="fi-FI" sz="1500" dirty="0" err="1">
                <a:solidFill>
                  <a:schemeClr val="bg1"/>
                </a:solidFill>
              </a:rPr>
              <a:t>variability</a:t>
            </a:r>
            <a:r>
              <a:rPr lang="fi-FI" sz="1500" dirty="0">
                <a:solidFill>
                  <a:schemeClr val="bg1"/>
                </a:solidFill>
              </a:rPr>
              <a:t> (HRV) </a:t>
            </a:r>
            <a:r>
              <a:rPr lang="fi-FI" sz="1500" dirty="0" err="1">
                <a:solidFill>
                  <a:schemeClr val="bg1"/>
                </a:solidFill>
              </a:rPr>
              <a:t>only</a:t>
            </a:r>
            <a:r>
              <a:rPr lang="fi-FI" sz="1500" dirty="0">
                <a:solidFill>
                  <a:schemeClr val="bg1"/>
                </a:solidFill>
              </a:rPr>
              <a:t> </a:t>
            </a:r>
            <a:r>
              <a:rPr lang="fi-FI" sz="1500" dirty="0" err="1">
                <a:solidFill>
                  <a:schemeClr val="bg1"/>
                </a:solidFill>
              </a:rPr>
              <a:t>during</a:t>
            </a:r>
            <a:r>
              <a:rPr lang="fi-FI" sz="1500" dirty="0">
                <a:solidFill>
                  <a:schemeClr val="bg1"/>
                </a:solidFill>
              </a:rPr>
              <a:t> </a:t>
            </a:r>
            <a:r>
              <a:rPr lang="fi-FI" sz="1500" dirty="0" err="1">
                <a:solidFill>
                  <a:schemeClr val="bg1"/>
                </a:solidFill>
              </a:rPr>
              <a:t>deep</a:t>
            </a:r>
            <a:r>
              <a:rPr lang="fi-FI" sz="1500" dirty="0">
                <a:solidFill>
                  <a:schemeClr val="bg1"/>
                </a:solidFill>
              </a:rPr>
              <a:t> </a:t>
            </a:r>
            <a:r>
              <a:rPr lang="fi-FI" sz="1500" dirty="0" err="1">
                <a:solidFill>
                  <a:schemeClr val="bg1"/>
                </a:solidFill>
              </a:rPr>
              <a:t>sleep</a:t>
            </a:r>
            <a:r>
              <a:rPr lang="fi-FI" sz="1500" dirty="0">
                <a:solidFill>
                  <a:schemeClr val="bg1"/>
                </a:solidFill>
              </a:rPr>
              <a:t> </a:t>
            </a:r>
            <a:r>
              <a:rPr lang="fi-FI" sz="1500" dirty="0" err="1">
                <a:solidFill>
                  <a:schemeClr val="bg1"/>
                </a:solidFill>
              </a:rPr>
              <a:t>stages</a:t>
            </a:r>
            <a:r>
              <a:rPr lang="fi-FI" sz="1500" dirty="0">
                <a:solidFill>
                  <a:schemeClr val="bg1"/>
                </a:solidFill>
              </a:rPr>
              <a:t> and </a:t>
            </a:r>
            <a:r>
              <a:rPr lang="fi-FI" sz="1500" dirty="0" err="1">
                <a:solidFill>
                  <a:schemeClr val="bg1"/>
                </a:solidFill>
              </a:rPr>
              <a:t>therefore</a:t>
            </a:r>
            <a:r>
              <a:rPr lang="fi-FI" sz="1500" dirty="0">
                <a:solidFill>
                  <a:schemeClr val="bg1"/>
                </a:solidFill>
              </a:rPr>
              <a:t> </a:t>
            </a:r>
            <a:r>
              <a:rPr lang="fi-FI" sz="1500" dirty="0" err="1">
                <a:solidFill>
                  <a:schemeClr val="bg1"/>
                </a:solidFill>
              </a:rPr>
              <a:t>provides</a:t>
            </a:r>
            <a:r>
              <a:rPr lang="fi-FI" sz="1500" dirty="0">
                <a:solidFill>
                  <a:schemeClr val="bg1"/>
                </a:solidFill>
              </a:rPr>
              <a:t> </a:t>
            </a:r>
            <a:r>
              <a:rPr lang="fi-FI" sz="1500" dirty="0" err="1">
                <a:solidFill>
                  <a:schemeClr val="bg1"/>
                </a:solidFill>
              </a:rPr>
              <a:t>more</a:t>
            </a:r>
            <a:r>
              <a:rPr lang="fi-FI" sz="1500" dirty="0">
                <a:solidFill>
                  <a:schemeClr val="bg1"/>
                </a:solidFill>
              </a:rPr>
              <a:t> </a:t>
            </a:r>
            <a:r>
              <a:rPr lang="fi-FI" sz="1500" dirty="0" err="1">
                <a:solidFill>
                  <a:schemeClr val="bg1"/>
                </a:solidFill>
              </a:rPr>
              <a:t>accurate</a:t>
            </a:r>
            <a:r>
              <a:rPr lang="fi-FI" sz="1500" dirty="0">
                <a:solidFill>
                  <a:schemeClr val="bg1"/>
                </a:solidFill>
              </a:rPr>
              <a:t> </a:t>
            </a:r>
            <a:r>
              <a:rPr lang="fi-FI" sz="1500" dirty="0" err="1">
                <a:solidFill>
                  <a:schemeClr val="bg1"/>
                </a:solidFill>
              </a:rPr>
              <a:t>results</a:t>
            </a:r>
            <a:r>
              <a:rPr lang="fi-FI" sz="1500" dirty="0">
                <a:solidFill>
                  <a:schemeClr val="bg1"/>
                </a:solidFill>
              </a:rPr>
              <a:t> on </a:t>
            </a:r>
            <a:r>
              <a:rPr lang="fi-FI" sz="1500" dirty="0" err="1">
                <a:solidFill>
                  <a:schemeClr val="bg1"/>
                </a:solidFill>
              </a:rPr>
              <a:t>physical</a:t>
            </a:r>
            <a:r>
              <a:rPr lang="fi-FI" sz="1500" dirty="0">
                <a:solidFill>
                  <a:schemeClr val="bg1"/>
                </a:solidFill>
              </a:rPr>
              <a:t> </a:t>
            </a:r>
            <a:r>
              <a:rPr lang="fi-FI" sz="1500" dirty="0" err="1">
                <a:solidFill>
                  <a:schemeClr val="bg1"/>
                </a:solidFill>
              </a:rPr>
              <a:t>recovery</a:t>
            </a:r>
            <a:r>
              <a:rPr lang="fi-FI" sz="1500" dirty="0">
                <a:solidFill>
                  <a:schemeClr val="bg1"/>
                </a:solidFill>
              </a:rPr>
              <a:t>.</a:t>
            </a:r>
          </a:p>
          <a:p>
            <a:endParaRPr lang="fi-FI" sz="1500" dirty="0">
              <a:solidFill>
                <a:schemeClr val="bg1"/>
              </a:solidFill>
            </a:endParaRPr>
          </a:p>
          <a:p>
            <a:r>
              <a:rPr lang="fi-FI" sz="1500" b="1" dirty="0" err="1">
                <a:solidFill>
                  <a:schemeClr val="bg1"/>
                </a:solidFill>
              </a:rPr>
              <a:t>Stress</a:t>
            </a:r>
            <a:r>
              <a:rPr lang="fi-FI" sz="1500" b="1" dirty="0">
                <a:solidFill>
                  <a:schemeClr val="bg1"/>
                </a:solidFill>
              </a:rPr>
              <a:t> </a:t>
            </a:r>
            <a:r>
              <a:rPr lang="fi-FI" sz="1500" b="1" dirty="0" err="1">
                <a:solidFill>
                  <a:schemeClr val="bg1"/>
                </a:solidFill>
              </a:rPr>
              <a:t>level</a:t>
            </a:r>
            <a:r>
              <a:rPr lang="fi-FI" sz="1500" b="1" dirty="0">
                <a:solidFill>
                  <a:schemeClr val="bg1"/>
                </a:solidFill>
              </a:rPr>
              <a:t> and</a:t>
            </a:r>
            <a:r>
              <a:rPr lang="fi-FI" sz="1500" dirty="0">
                <a:solidFill>
                  <a:schemeClr val="bg1"/>
                </a:solidFill>
              </a:rPr>
              <a:t> </a:t>
            </a:r>
            <a:r>
              <a:rPr lang="fi-FI" sz="1500" b="1" dirty="0" err="1">
                <a:solidFill>
                  <a:schemeClr val="bg1"/>
                </a:solidFill>
              </a:rPr>
              <a:t>mental</a:t>
            </a:r>
            <a:r>
              <a:rPr lang="fi-FI" sz="1500" b="1" dirty="0">
                <a:solidFill>
                  <a:schemeClr val="bg1"/>
                </a:solidFill>
              </a:rPr>
              <a:t> </a:t>
            </a:r>
            <a:r>
              <a:rPr lang="fi-FI" sz="1500" b="1" dirty="0" err="1">
                <a:solidFill>
                  <a:schemeClr val="bg1"/>
                </a:solidFill>
              </a:rPr>
              <a:t>recovery</a:t>
            </a:r>
            <a:r>
              <a:rPr lang="fi-FI" sz="1500" b="1" dirty="0">
                <a:solidFill>
                  <a:schemeClr val="bg1"/>
                </a:solidFill>
              </a:rPr>
              <a:t> </a:t>
            </a:r>
            <a:r>
              <a:rPr lang="fi-FI" sz="1500" dirty="0" err="1">
                <a:solidFill>
                  <a:schemeClr val="bg1"/>
                </a:solidFill>
              </a:rPr>
              <a:t>can</a:t>
            </a:r>
            <a:r>
              <a:rPr lang="fi-FI" sz="1500" dirty="0">
                <a:solidFill>
                  <a:schemeClr val="bg1"/>
                </a:solidFill>
              </a:rPr>
              <a:t> </a:t>
            </a:r>
            <a:r>
              <a:rPr lang="fi-FI" sz="1500" dirty="0" err="1">
                <a:solidFill>
                  <a:schemeClr val="bg1"/>
                </a:solidFill>
              </a:rPr>
              <a:t>be</a:t>
            </a:r>
            <a:r>
              <a:rPr lang="fi-FI" sz="1500" dirty="0">
                <a:solidFill>
                  <a:schemeClr val="bg1"/>
                </a:solidFill>
              </a:rPr>
              <a:t> </a:t>
            </a:r>
            <a:r>
              <a:rPr lang="fi-FI" sz="1500" dirty="0" err="1">
                <a:solidFill>
                  <a:schemeClr val="bg1"/>
                </a:solidFill>
              </a:rPr>
              <a:t>very</a:t>
            </a:r>
            <a:r>
              <a:rPr lang="fi-FI" sz="1500" dirty="0">
                <a:solidFill>
                  <a:schemeClr val="bg1"/>
                </a:solidFill>
              </a:rPr>
              <a:t> </a:t>
            </a:r>
            <a:r>
              <a:rPr lang="fi-FI" sz="1500" dirty="0" err="1">
                <a:solidFill>
                  <a:schemeClr val="bg1"/>
                </a:solidFill>
              </a:rPr>
              <a:t>accurately</a:t>
            </a:r>
            <a:r>
              <a:rPr lang="fi-FI" sz="1500" dirty="0">
                <a:solidFill>
                  <a:schemeClr val="bg1"/>
                </a:solidFill>
              </a:rPr>
              <a:t> </a:t>
            </a:r>
            <a:r>
              <a:rPr lang="fi-FI" sz="1500" dirty="0" err="1">
                <a:solidFill>
                  <a:schemeClr val="bg1"/>
                </a:solidFill>
              </a:rPr>
              <a:t>measured</a:t>
            </a:r>
            <a:r>
              <a:rPr lang="fi-FI" sz="1500" dirty="0">
                <a:solidFill>
                  <a:schemeClr val="bg1"/>
                </a:solidFill>
              </a:rPr>
              <a:t> </a:t>
            </a:r>
            <a:r>
              <a:rPr lang="fi-FI" sz="1500" dirty="0" err="1">
                <a:solidFill>
                  <a:schemeClr val="bg1"/>
                </a:solidFill>
              </a:rPr>
              <a:t>by</a:t>
            </a:r>
            <a:r>
              <a:rPr lang="fi-FI" sz="1500" dirty="0">
                <a:solidFill>
                  <a:schemeClr val="bg1"/>
                </a:solidFill>
              </a:rPr>
              <a:t> </a:t>
            </a:r>
            <a:r>
              <a:rPr lang="fi-FI" sz="1500" dirty="0" err="1">
                <a:solidFill>
                  <a:schemeClr val="bg1"/>
                </a:solidFill>
              </a:rPr>
              <a:t>the</a:t>
            </a:r>
            <a:r>
              <a:rPr lang="fi-FI" sz="1500" dirty="0">
                <a:solidFill>
                  <a:schemeClr val="bg1"/>
                </a:solidFill>
              </a:rPr>
              <a:t> </a:t>
            </a:r>
            <a:r>
              <a:rPr lang="fi-FI" sz="1500" dirty="0" err="1">
                <a:solidFill>
                  <a:schemeClr val="bg1"/>
                </a:solidFill>
              </a:rPr>
              <a:t>relative</a:t>
            </a:r>
            <a:r>
              <a:rPr lang="fi-FI" sz="1500" dirty="0">
                <a:solidFill>
                  <a:schemeClr val="bg1"/>
                </a:solidFill>
              </a:rPr>
              <a:t> </a:t>
            </a:r>
            <a:r>
              <a:rPr lang="fi-FI" sz="1500" dirty="0" err="1">
                <a:solidFill>
                  <a:schemeClr val="bg1"/>
                </a:solidFill>
              </a:rPr>
              <a:t>duration</a:t>
            </a:r>
            <a:r>
              <a:rPr lang="fi-FI" sz="1500" dirty="0">
                <a:solidFill>
                  <a:schemeClr val="bg1"/>
                </a:solidFill>
              </a:rPr>
              <a:t> of REM </a:t>
            </a:r>
            <a:r>
              <a:rPr lang="fi-FI" sz="1500" dirty="0" err="1">
                <a:solidFill>
                  <a:schemeClr val="bg1"/>
                </a:solidFill>
              </a:rPr>
              <a:t>sleep</a:t>
            </a:r>
            <a:r>
              <a:rPr lang="fi-FI" sz="1500" dirty="0">
                <a:solidFill>
                  <a:schemeClr val="bg1"/>
                </a:solidFill>
              </a:rPr>
              <a:t>.  </a:t>
            </a:r>
            <a:r>
              <a:rPr lang="fi-FI" sz="1500" dirty="0" err="1">
                <a:solidFill>
                  <a:schemeClr val="bg1"/>
                </a:solidFill>
              </a:rPr>
              <a:t>Sleep</a:t>
            </a:r>
            <a:r>
              <a:rPr lang="fi-FI" sz="1500" dirty="0">
                <a:solidFill>
                  <a:schemeClr val="bg1"/>
                </a:solidFill>
              </a:rPr>
              <a:t> </a:t>
            </a:r>
            <a:r>
              <a:rPr lang="fi-FI" sz="1500" dirty="0" err="1">
                <a:solidFill>
                  <a:schemeClr val="bg1"/>
                </a:solidFill>
              </a:rPr>
              <a:t>quality</a:t>
            </a:r>
            <a:r>
              <a:rPr lang="fi-FI" sz="1500" dirty="0">
                <a:solidFill>
                  <a:schemeClr val="bg1"/>
                </a:solidFill>
              </a:rPr>
              <a:t> </a:t>
            </a:r>
            <a:r>
              <a:rPr lang="fi-FI" sz="1500" dirty="0" err="1">
                <a:solidFill>
                  <a:schemeClr val="bg1"/>
                </a:solidFill>
              </a:rPr>
              <a:t>combined</a:t>
            </a:r>
            <a:r>
              <a:rPr lang="fi-FI" sz="1500" dirty="0">
                <a:solidFill>
                  <a:schemeClr val="bg1"/>
                </a:solidFill>
              </a:rPr>
              <a:t> </a:t>
            </a:r>
            <a:r>
              <a:rPr lang="fi-FI" sz="1500" dirty="0" err="1">
                <a:solidFill>
                  <a:schemeClr val="bg1"/>
                </a:solidFill>
              </a:rPr>
              <a:t>with</a:t>
            </a:r>
            <a:r>
              <a:rPr lang="fi-FI" sz="1500" dirty="0">
                <a:solidFill>
                  <a:schemeClr val="bg1"/>
                </a:solidFill>
              </a:rPr>
              <a:t>  </a:t>
            </a:r>
            <a:r>
              <a:rPr lang="fi-FI" sz="1500" dirty="0" err="1">
                <a:solidFill>
                  <a:schemeClr val="bg1"/>
                </a:solidFill>
              </a:rPr>
              <a:t>heart</a:t>
            </a:r>
            <a:r>
              <a:rPr lang="fi-FI" sz="1500" dirty="0">
                <a:solidFill>
                  <a:schemeClr val="bg1"/>
                </a:solidFill>
              </a:rPr>
              <a:t> </a:t>
            </a:r>
            <a:r>
              <a:rPr lang="fi-FI" sz="1500" dirty="0" err="1">
                <a:solidFill>
                  <a:schemeClr val="bg1"/>
                </a:solidFill>
              </a:rPr>
              <a:t>rate</a:t>
            </a:r>
            <a:r>
              <a:rPr lang="fi-FI" sz="1500" dirty="0">
                <a:solidFill>
                  <a:schemeClr val="bg1"/>
                </a:solidFill>
              </a:rPr>
              <a:t> </a:t>
            </a:r>
            <a:r>
              <a:rPr lang="fi-FI" sz="1500" dirty="0" err="1">
                <a:solidFill>
                  <a:schemeClr val="bg1"/>
                </a:solidFill>
              </a:rPr>
              <a:t>variability</a:t>
            </a:r>
            <a:r>
              <a:rPr lang="fi-FI" sz="1500" dirty="0">
                <a:solidFill>
                  <a:schemeClr val="bg1"/>
                </a:solidFill>
              </a:rPr>
              <a:t> is a </a:t>
            </a:r>
            <a:r>
              <a:rPr lang="fi-FI" sz="1500" dirty="0" err="1">
                <a:solidFill>
                  <a:schemeClr val="bg1"/>
                </a:solidFill>
              </a:rPr>
              <a:t>very</a:t>
            </a:r>
            <a:r>
              <a:rPr lang="fi-FI" sz="1500" dirty="0">
                <a:solidFill>
                  <a:schemeClr val="bg1"/>
                </a:solidFill>
              </a:rPr>
              <a:t>  </a:t>
            </a:r>
            <a:r>
              <a:rPr lang="fi-FI" sz="1500" dirty="0" err="1">
                <a:solidFill>
                  <a:schemeClr val="bg1"/>
                </a:solidFill>
              </a:rPr>
              <a:t>rich</a:t>
            </a:r>
            <a:r>
              <a:rPr lang="fi-FI" sz="1500" dirty="0">
                <a:solidFill>
                  <a:schemeClr val="bg1"/>
                </a:solidFill>
              </a:rPr>
              <a:t> data to </a:t>
            </a:r>
            <a:r>
              <a:rPr lang="fi-FI" sz="1500" dirty="0" err="1">
                <a:solidFill>
                  <a:schemeClr val="bg1"/>
                </a:solidFill>
              </a:rPr>
              <a:t>determine</a:t>
            </a:r>
            <a:r>
              <a:rPr lang="fi-FI" sz="1500" dirty="0">
                <a:solidFill>
                  <a:schemeClr val="bg1"/>
                </a:solidFill>
              </a:rPr>
              <a:t> </a:t>
            </a:r>
            <a:r>
              <a:rPr lang="fi-FI" sz="1500" dirty="0" err="1">
                <a:solidFill>
                  <a:schemeClr val="bg1"/>
                </a:solidFill>
              </a:rPr>
              <a:t>overall</a:t>
            </a:r>
            <a:r>
              <a:rPr lang="fi-FI" sz="1500" dirty="0">
                <a:solidFill>
                  <a:schemeClr val="bg1"/>
                </a:solidFill>
              </a:rPr>
              <a:t> </a:t>
            </a:r>
            <a:r>
              <a:rPr lang="fi-FI" sz="1500" dirty="0" err="1">
                <a:solidFill>
                  <a:schemeClr val="bg1"/>
                </a:solidFill>
              </a:rPr>
              <a:t>physical</a:t>
            </a:r>
            <a:r>
              <a:rPr lang="fi-FI" sz="1500" dirty="0">
                <a:solidFill>
                  <a:schemeClr val="bg1"/>
                </a:solidFill>
              </a:rPr>
              <a:t> and </a:t>
            </a:r>
            <a:r>
              <a:rPr lang="fi-FI" sz="1500" dirty="0" err="1">
                <a:solidFill>
                  <a:schemeClr val="bg1"/>
                </a:solidFill>
              </a:rPr>
              <a:t>mental</a:t>
            </a:r>
            <a:r>
              <a:rPr lang="fi-FI" sz="1500" dirty="0">
                <a:solidFill>
                  <a:schemeClr val="bg1"/>
                </a:solidFill>
              </a:rPr>
              <a:t> </a:t>
            </a:r>
            <a:r>
              <a:rPr lang="fi-FI" sz="1500" dirty="0" err="1">
                <a:solidFill>
                  <a:schemeClr val="bg1"/>
                </a:solidFill>
              </a:rPr>
              <a:t>recovery</a:t>
            </a:r>
            <a:r>
              <a:rPr lang="fi-FI" sz="1500" dirty="0">
                <a:solidFill>
                  <a:schemeClr val="bg1"/>
                </a:solidFill>
              </a:rPr>
              <a:t>.</a:t>
            </a:r>
            <a:endParaRPr lang="en-US" sz="1500" dirty="0">
              <a:solidFill>
                <a:schemeClr val="bg1"/>
              </a:solidFill>
            </a:endParaRPr>
          </a:p>
        </p:txBody>
      </p:sp>
    </p:spTree>
    <p:extLst>
      <p:ext uri="{BB962C8B-B14F-4D97-AF65-F5344CB8AC3E}">
        <p14:creationId xmlns:p14="http://schemas.microsoft.com/office/powerpoint/2010/main" val="403927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D205553-1336-452D-A508-5FEDECB5FC9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7200" y="0"/>
            <a:ext cx="8229600" cy="5143500"/>
          </a:xfrm>
          <a:prstGeom prst="rect">
            <a:avLst/>
          </a:prstGeom>
        </p:spPr>
      </p:pic>
    </p:spTree>
    <p:extLst>
      <p:ext uri="{BB962C8B-B14F-4D97-AF65-F5344CB8AC3E}">
        <p14:creationId xmlns:p14="http://schemas.microsoft.com/office/powerpoint/2010/main" val="71193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159F">
            <a:alpha val="97000"/>
          </a:srgb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214870"/>
            <a:ext cx="5379244" cy="878125"/>
          </a:xfrm>
        </p:spPr>
        <p:txBody>
          <a:bodyPr>
            <a:normAutofit/>
          </a:bodyPr>
          <a:lstStyle/>
          <a:p>
            <a:pPr algn="ctr"/>
            <a:r>
              <a:rPr lang="en-US" b="0" dirty="0">
                <a:solidFill>
                  <a:schemeClr val="bg1"/>
                </a:solidFill>
              </a:rPr>
              <a:t>Competitive advantages</a:t>
            </a:r>
            <a:endParaRPr lang="en-US" dirty="0">
              <a:solidFill>
                <a:schemeClr val="bg1"/>
              </a:solidFill>
            </a:endParaRPr>
          </a:p>
        </p:txBody>
      </p:sp>
      <p:pic>
        <p:nvPicPr>
          <p:cNvPr id="12" name="Picture 11"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376" y="181863"/>
            <a:ext cx="1037694" cy="232178"/>
          </a:xfrm>
          <a:prstGeom prst="rect">
            <a:avLst/>
          </a:prstGeom>
        </p:spPr>
      </p:pic>
      <p:pic>
        <p:nvPicPr>
          <p:cNvPr id="15" name="Picture Placeholder 10" descr="screen4.jpg">
            <a:extLst>
              <a:ext uri="{FF2B5EF4-FFF2-40B4-BE49-F238E27FC236}">
                <a16:creationId xmlns:a16="http://schemas.microsoft.com/office/drawing/2014/main" id="{659B9AB2-6D9A-4C2A-9EE8-6789668FFD4A}"/>
              </a:ext>
            </a:extLst>
          </p:cNvPr>
          <p:cNvPicPr>
            <a:picLocks noChangeAspect="1"/>
          </p:cNvPicPr>
          <p:nvPr/>
        </p:nvPicPr>
        <p:blipFill>
          <a:blip r:embed="rId3">
            <a:extLst>
              <a:ext uri="{28A0092B-C50C-407E-A947-70E740481C1C}">
                <a14:useLocalDpi xmlns:a14="http://schemas.microsoft.com/office/drawing/2010/main" val="0"/>
              </a:ext>
            </a:extLst>
          </a:blip>
          <a:srcRect l="446" r="446"/>
          <a:stretch>
            <a:fillRect/>
          </a:stretch>
        </p:blipFill>
        <p:spPr>
          <a:xfrm>
            <a:off x="5193507" y="0"/>
            <a:ext cx="3950494" cy="5143500"/>
          </a:xfrm>
          <a:prstGeom prst="rect">
            <a:avLst/>
          </a:prstGeom>
        </p:spPr>
      </p:pic>
      <p:pic>
        <p:nvPicPr>
          <p:cNvPr id="8" name="Picture 15" descr="night-train-logo-white.wmf">
            <a:extLst>
              <a:ext uri="{FF2B5EF4-FFF2-40B4-BE49-F238E27FC236}">
                <a16:creationId xmlns:a16="http://schemas.microsoft.com/office/drawing/2014/main" id="{4F5A6C6E-A18A-4D9B-AA98-30F13E21E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842" y="181863"/>
            <a:ext cx="1037694" cy="232178"/>
          </a:xfrm>
          <a:prstGeom prst="rect">
            <a:avLst/>
          </a:prstGeom>
        </p:spPr>
      </p:pic>
      <p:sp>
        <p:nvSpPr>
          <p:cNvPr id="9" name="Content Placeholder 3">
            <a:extLst>
              <a:ext uri="{FF2B5EF4-FFF2-40B4-BE49-F238E27FC236}">
                <a16:creationId xmlns:a16="http://schemas.microsoft.com/office/drawing/2014/main" id="{5D7CEF3F-1B35-44A9-8E64-1CED7620EB9A}"/>
              </a:ext>
            </a:extLst>
          </p:cNvPr>
          <p:cNvSpPr txBox="1">
            <a:spLocks/>
          </p:cNvSpPr>
          <p:nvPr/>
        </p:nvSpPr>
        <p:spPr>
          <a:xfrm>
            <a:off x="125016" y="1014414"/>
            <a:ext cx="5129212" cy="3683824"/>
          </a:xfrm>
          <a:prstGeom prst="rect">
            <a:avLst/>
          </a:prstGeom>
        </p:spPr>
        <p:txBody>
          <a:bodyPr vert="horz" lIns="91440" tIns="45720" rIns="91440" bIns="45720" rtlCol="0">
            <a:noAutofit/>
          </a:bodyPr>
          <a:lstStyle>
            <a:lvl1pPr marL="0" indent="0" algn="l" defTabSz="457200" rtl="0" eaLnBrk="1" latinLnBrk="0" hangingPunct="1">
              <a:lnSpc>
                <a:spcPct val="120000"/>
              </a:lnSpc>
              <a:spcBef>
                <a:spcPts val="0"/>
              </a:spcBef>
              <a:buFont typeface="Arial"/>
              <a:buNone/>
              <a:defRPr sz="1800" kern="1200">
                <a:solidFill>
                  <a:schemeClr val="tx1">
                    <a:lumMod val="75000"/>
                    <a:lumOff val="25000"/>
                  </a:schemeClr>
                </a:solidFill>
                <a:latin typeface="+mn-lt"/>
                <a:ea typeface="+mn-ea"/>
                <a:cs typeface="+mn-cs"/>
              </a:defRPr>
            </a:lvl1pPr>
            <a:lvl2pPr marL="446088" indent="-2730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898525" indent="-179388"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258888" indent="-180975"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1611313" indent="-2667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prstClr val="white"/>
                </a:solidFill>
                <a:effectLst/>
                <a:uLnTx/>
                <a:uFillTx/>
                <a:latin typeface="Franklin Gothic Book"/>
                <a:ea typeface="+mn-ea"/>
                <a:cs typeface="+mn-cs"/>
              </a:rPr>
              <a:t>Circadian Cycle </a:t>
            </a:r>
            <a:r>
              <a:rPr kumimoji="0" lang="en-US" sz="1700" b="0" i="0" u="none" strike="noStrike" kern="1200" cap="none" spc="0" normalizeH="0" baseline="0" noProof="0" dirty="0">
                <a:ln>
                  <a:noFill/>
                </a:ln>
                <a:solidFill>
                  <a:prstClr val="white"/>
                </a:solidFill>
                <a:effectLst/>
                <a:uLnTx/>
                <a:uFillTx/>
                <a:latin typeface="Franklin Gothic Book"/>
                <a:ea typeface="+mn-ea"/>
                <a:cs typeface="+mn-cs"/>
              </a:rPr>
              <a:t>– Melatonin onset gives rise to noticeable temperature changes at the wrist, which makes it easy to identify using wearable devices. </a:t>
            </a:r>
          </a:p>
          <a:p>
            <a:pPr marL="0" marR="0" lvl="0" indent="0" algn="l" defTabSz="457200" rtl="0" eaLnBrk="1" fontAlgn="auto" latinLnBrk="0" hangingPunct="1">
              <a:lnSpc>
                <a:spcPct val="120000"/>
              </a:lnSpc>
              <a:spcBef>
                <a:spcPts val="0"/>
              </a:spcBef>
              <a:spcAft>
                <a:spcPts val="0"/>
              </a:spcAft>
              <a:buClrTx/>
              <a:buSzTx/>
              <a:buFont typeface="Arial"/>
              <a:buNone/>
              <a:tabLst/>
              <a:defRPr/>
            </a:pPr>
            <a:endParaRPr kumimoji="0" lang="en-US" sz="1700" b="0" i="0" u="none" strike="noStrike" kern="1200" cap="none" spc="0" normalizeH="0" baseline="0" noProof="0" dirty="0">
              <a:ln>
                <a:noFill/>
              </a:ln>
              <a:solidFill>
                <a:prstClr val="white"/>
              </a:solidFill>
              <a:effectLst/>
              <a:uLnTx/>
              <a:uFillTx/>
              <a:latin typeface="Franklin Gothic Book"/>
              <a:ea typeface="+mn-ea"/>
              <a:cs typeface="+mn-cs"/>
            </a:endParaRPr>
          </a:p>
          <a:p>
            <a:pPr>
              <a:defRPr/>
            </a:pPr>
            <a:r>
              <a:rPr lang="en-US" sz="1700" b="1" dirty="0">
                <a:solidFill>
                  <a:prstClr val="white"/>
                </a:solidFill>
              </a:rPr>
              <a:t>Sleep Analysis – d</a:t>
            </a:r>
            <a:r>
              <a:rPr lang="en-US" sz="1700" dirty="0">
                <a:solidFill>
                  <a:prstClr val="white"/>
                </a:solidFill>
              </a:rPr>
              <a:t>istal skin temperature changes together with HRV and body movements give the most accurate analysis of the sleep stages, fall asleep time, sleep onset latency and sleep time. </a:t>
            </a:r>
          </a:p>
          <a:p>
            <a:pPr marL="0" marR="0" lvl="0" indent="0" algn="l" defTabSz="457200" rtl="0" eaLnBrk="1" fontAlgn="auto" latinLnBrk="0" hangingPunct="1">
              <a:lnSpc>
                <a:spcPct val="120000"/>
              </a:lnSpc>
              <a:spcBef>
                <a:spcPts val="0"/>
              </a:spcBef>
              <a:spcAft>
                <a:spcPts val="0"/>
              </a:spcAft>
              <a:buClrTx/>
              <a:buSzTx/>
              <a:buFont typeface="Arial"/>
              <a:buNone/>
              <a:tabLst/>
              <a:defRPr/>
            </a:pPr>
            <a:r>
              <a:rPr kumimoji="0" lang="en-US" sz="1700" b="0" i="0" u="none" strike="noStrike" kern="1200" cap="none" spc="0" normalizeH="0" baseline="0" noProof="0" dirty="0">
                <a:ln>
                  <a:noFill/>
                </a:ln>
                <a:solidFill>
                  <a:prstClr val="white"/>
                </a:solidFill>
                <a:effectLst/>
                <a:uLnTx/>
                <a:uFillTx/>
                <a:latin typeface="Franklin Gothic Book"/>
                <a:ea typeface="+mn-ea"/>
                <a:cs typeface="+mn-cs"/>
              </a:rPr>
              <a:t> </a:t>
            </a:r>
          </a:p>
          <a:p>
            <a:pPr lvl="0">
              <a:defRPr/>
            </a:pPr>
            <a:r>
              <a:rPr kumimoji="0" lang="en-US" sz="1700" b="1" i="0" u="none" strike="noStrike" kern="1200" cap="none" spc="0" normalizeH="0" baseline="0" noProof="0" dirty="0">
                <a:ln>
                  <a:noFill/>
                </a:ln>
                <a:solidFill>
                  <a:schemeClr val="bg1"/>
                </a:solidFill>
                <a:effectLst/>
                <a:uLnTx/>
                <a:uFillTx/>
                <a:latin typeface="Franklin Gothic Book" panose="020B0503020102020204" pitchFamily="34" charset="0"/>
              </a:rPr>
              <a:t>Recovery </a:t>
            </a:r>
            <a:r>
              <a:rPr kumimoji="0" lang="en-US" sz="1700" i="0" u="none" strike="noStrike" kern="1200" cap="none" spc="0" normalizeH="0" baseline="0" noProof="0" dirty="0">
                <a:ln>
                  <a:noFill/>
                </a:ln>
                <a:solidFill>
                  <a:schemeClr val="bg1"/>
                </a:solidFill>
                <a:effectLst/>
                <a:uLnTx/>
                <a:uFillTx/>
                <a:latin typeface="Franklin Gothic Book" panose="020B0503020102020204" pitchFamily="34" charset="0"/>
              </a:rPr>
              <a:t>occurs only during the REM and deep sleep stages and is therefore a very accurate measure of mental and physical recovery.</a:t>
            </a:r>
            <a:endParaRPr kumimoji="0" lang="en-US" sz="1700" b="1" i="0" u="none" strike="noStrike" kern="1200" cap="none" spc="0" normalizeH="0" baseline="0" noProof="0" dirty="0">
              <a:ln>
                <a:noFill/>
              </a:ln>
              <a:solidFill>
                <a:schemeClr val="bg1"/>
              </a:solidFill>
              <a:effectLst/>
              <a:uLnTx/>
              <a:uFillTx/>
              <a:latin typeface="Franklin Gothic Book"/>
            </a:endParaRPr>
          </a:p>
          <a:p>
            <a:pPr marL="0" marR="0" lvl="0" indent="0" algn="l" defTabSz="457200" rtl="0" eaLnBrk="1" fontAlgn="auto" latinLnBrk="0" hangingPunct="1">
              <a:lnSpc>
                <a:spcPct val="120000"/>
              </a:lnSpc>
              <a:spcBef>
                <a:spcPts val="0"/>
              </a:spcBef>
              <a:spcAft>
                <a:spcPts val="0"/>
              </a:spcAft>
              <a:buClrTx/>
              <a:buSzTx/>
              <a:buFont typeface="Arial"/>
              <a:buNone/>
              <a:tabLst/>
              <a:defRPr/>
            </a:pPr>
            <a:r>
              <a:rPr kumimoji="0" lang="en-US" sz="1700" b="1" i="0" u="none" strike="noStrike" kern="1200" cap="none" spc="0" normalizeH="0" baseline="0" noProof="0" dirty="0">
                <a:ln>
                  <a:noFill/>
                </a:ln>
                <a:solidFill>
                  <a:schemeClr val="bg1"/>
                </a:solidFill>
                <a:effectLst/>
                <a:uLnTx/>
                <a:uFillTx/>
                <a:latin typeface="Franklin Gothic Book"/>
                <a:ea typeface="+mn-ea"/>
                <a:cs typeface="+mn-cs"/>
              </a:rPr>
              <a:t> </a:t>
            </a:r>
          </a:p>
        </p:txBody>
      </p:sp>
    </p:spTree>
    <p:extLst>
      <p:ext uri="{BB962C8B-B14F-4D97-AF65-F5344CB8AC3E}">
        <p14:creationId xmlns:p14="http://schemas.microsoft.com/office/powerpoint/2010/main" val="14363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rgbClr val="FFFFFF"/>
                </a:solidFill>
              </a:rPr>
              <a:t>technology</a:t>
            </a:r>
          </a:p>
        </p:txBody>
      </p:sp>
      <p:pic>
        <p:nvPicPr>
          <p:cNvPr id="16" name="Picture 15" descr="night-train-logo-whit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0" y="181863"/>
            <a:ext cx="1037694" cy="232178"/>
          </a:xfrm>
          <a:prstGeom prst="rect">
            <a:avLst/>
          </a:prstGeom>
        </p:spPr>
      </p:pic>
      <p:sp>
        <p:nvSpPr>
          <p:cNvPr id="2" name="Suorakulmio 1">
            <a:extLst>
              <a:ext uri="{FF2B5EF4-FFF2-40B4-BE49-F238E27FC236}">
                <a16:creationId xmlns:a16="http://schemas.microsoft.com/office/drawing/2014/main" id="{7A842FF1-61CC-42CB-843B-EDD14C7F7C71}"/>
              </a:ext>
            </a:extLst>
          </p:cNvPr>
          <p:cNvSpPr/>
          <p:nvPr/>
        </p:nvSpPr>
        <p:spPr>
          <a:xfrm>
            <a:off x="279991" y="1798560"/>
            <a:ext cx="5343569" cy="4198072"/>
          </a:xfrm>
          <a:prstGeom prst="rect">
            <a:avLst/>
          </a:prstGeom>
        </p:spPr>
        <p:txBody>
          <a:bodyPr wrap="square">
            <a:spAutoFit/>
          </a:bodyPr>
          <a:lstStyle/>
          <a:p>
            <a:pPr defTabSz="914400">
              <a:lnSpc>
                <a:spcPct val="90000"/>
              </a:lnSpc>
              <a:spcAft>
                <a:spcPts val="600"/>
              </a:spcAft>
            </a:pPr>
            <a:r>
              <a:rPr lang="en-US" sz="1700" dirty="0"/>
              <a:t>Night Train sleep analysis algorithm uses 30+ carefully selected features from heart rate, body movements and distal skin temperature changes which correlate with the sleep stages.</a:t>
            </a:r>
          </a:p>
          <a:p>
            <a:pPr defTabSz="914400">
              <a:lnSpc>
                <a:spcPct val="90000"/>
              </a:lnSpc>
              <a:spcAft>
                <a:spcPts val="600"/>
              </a:spcAft>
            </a:pPr>
            <a:endParaRPr lang="en-US" sz="1700" dirty="0"/>
          </a:p>
          <a:p>
            <a:pPr defTabSz="914400">
              <a:lnSpc>
                <a:spcPct val="90000"/>
              </a:lnSpc>
              <a:spcAft>
                <a:spcPts val="600"/>
              </a:spcAft>
            </a:pPr>
            <a:r>
              <a:rPr lang="en-US" sz="1700" dirty="0"/>
              <a:t>State-of-the-art machine/deep learning methods have been used to achieve high accuracy for sleep analysis with reasonable computational requirements.</a:t>
            </a:r>
          </a:p>
          <a:p>
            <a:pPr defTabSz="914400">
              <a:lnSpc>
                <a:spcPct val="90000"/>
              </a:lnSpc>
              <a:spcAft>
                <a:spcPts val="600"/>
              </a:spcAft>
            </a:pPr>
            <a:endParaRPr lang="en-US" sz="1700" dirty="0"/>
          </a:p>
          <a:p>
            <a:pPr defTabSz="914400">
              <a:lnSpc>
                <a:spcPct val="90000"/>
              </a:lnSpc>
              <a:spcAft>
                <a:spcPts val="600"/>
              </a:spcAft>
            </a:pPr>
            <a:r>
              <a:rPr lang="en-US" sz="1700" dirty="0"/>
              <a:t>The algorithms have proved to work towards the polysomnography with 100+ test subjects. </a:t>
            </a:r>
          </a:p>
          <a:p>
            <a:pPr defTabSz="914400">
              <a:lnSpc>
                <a:spcPct val="90000"/>
              </a:lnSpc>
              <a:spcAft>
                <a:spcPts val="600"/>
              </a:spcAft>
            </a:pPr>
            <a:endParaRPr lang="en-US" sz="1700" dirty="0"/>
          </a:p>
          <a:p>
            <a:pPr marL="285750" indent="-285750" defTabSz="914400">
              <a:lnSpc>
                <a:spcPct val="90000"/>
              </a:lnSpc>
              <a:spcAft>
                <a:spcPts val="600"/>
              </a:spcAft>
              <a:buFontTx/>
              <a:buChar char="-"/>
            </a:pPr>
            <a:endParaRPr lang="en-US" sz="1600" dirty="0"/>
          </a:p>
          <a:p>
            <a:pPr marL="285750" indent="-285750" defTabSz="914400">
              <a:lnSpc>
                <a:spcPct val="90000"/>
              </a:lnSpc>
              <a:spcAft>
                <a:spcPts val="600"/>
              </a:spcAft>
              <a:buFontTx/>
              <a:buChar char="-"/>
            </a:pPr>
            <a:endParaRPr lang="en-US" sz="1600" dirty="0"/>
          </a:p>
          <a:p>
            <a:pPr marL="285750" indent="-285750" defTabSz="914400">
              <a:lnSpc>
                <a:spcPct val="90000"/>
              </a:lnSpc>
              <a:spcAft>
                <a:spcPts val="600"/>
              </a:spcAft>
              <a:buFontTx/>
              <a:buChar char="-"/>
            </a:pPr>
            <a:endParaRPr lang="en-US" sz="1600" dirty="0"/>
          </a:p>
        </p:txBody>
      </p:sp>
      <p:pic>
        <p:nvPicPr>
          <p:cNvPr id="5" name="Kuva 4">
            <a:extLst>
              <a:ext uri="{FF2B5EF4-FFF2-40B4-BE49-F238E27FC236}">
                <a16:creationId xmlns:a16="http://schemas.microsoft.com/office/drawing/2014/main" id="{A13B64A7-1A5D-4B5C-9AC7-2AFCA8B0CA40}"/>
              </a:ext>
            </a:extLst>
          </p:cNvPr>
          <p:cNvPicPr>
            <a:picLocks noChangeAspect="1"/>
          </p:cNvPicPr>
          <p:nvPr/>
        </p:nvPicPr>
        <p:blipFill>
          <a:blip r:embed="rId3"/>
          <a:stretch>
            <a:fillRect/>
          </a:stretch>
        </p:blipFill>
        <p:spPr>
          <a:xfrm>
            <a:off x="5760720" y="1798560"/>
            <a:ext cx="3257550" cy="3257550"/>
          </a:xfrm>
          <a:prstGeom prst="rect">
            <a:avLst/>
          </a:prstGeom>
        </p:spPr>
      </p:pic>
    </p:spTree>
    <p:extLst>
      <p:ext uri="{BB962C8B-B14F-4D97-AF65-F5344CB8AC3E}">
        <p14:creationId xmlns:p14="http://schemas.microsoft.com/office/powerpoint/2010/main" val="174423789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schemas.microsoft.com/office/2006/metadata/properties"/>
    <ds:schemaRef ds:uri="http://schemas.microsoft.com/office/2006/documentManagement/types"/>
    <ds:schemaRef ds:uri="http://schemas.microsoft.com/sharepoint/v3/field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1361</TotalTime>
  <Words>2011</Words>
  <Application>Microsoft Office PowerPoint</Application>
  <PresentationFormat>Näytössä katseltava esitys (16:9)</PresentationFormat>
  <Paragraphs>173</Paragraphs>
  <Slides>21</Slides>
  <Notes>0</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1</vt:i4>
      </vt:variant>
      <vt:variant>
        <vt:lpstr>Dian otsikot</vt:lpstr>
      </vt:variant>
      <vt:variant>
        <vt:i4>21</vt:i4>
      </vt:variant>
    </vt:vector>
  </HeadingPairs>
  <TitlesOfParts>
    <vt:vector size="28" baseType="lpstr">
      <vt:lpstr>Arial</vt:lpstr>
      <vt:lpstr>Calibri</vt:lpstr>
      <vt:lpstr>Franklin Gothic Book</vt:lpstr>
      <vt:lpstr>Franklin Gothic Medium</vt:lpstr>
      <vt:lpstr>Roboto</vt:lpstr>
      <vt:lpstr>Office Theme</vt:lpstr>
      <vt:lpstr>Worksheet</vt:lpstr>
      <vt:lpstr> investor deck SLEEP BETTER – CATCH THE Night TRAIN!  scientifically proven novel solution</vt:lpstr>
      <vt:lpstr>ABOUT US</vt:lpstr>
      <vt:lpstr>Management team</vt:lpstr>
      <vt:lpstr>PEOPLE BEHIND the VISION</vt:lpstr>
      <vt:lpstr>solution</vt:lpstr>
      <vt:lpstr>Existing products</vt:lpstr>
      <vt:lpstr>PowerPoint-esitys</vt:lpstr>
      <vt:lpstr>Competitive advantages</vt:lpstr>
      <vt:lpstr>technology</vt:lpstr>
      <vt:lpstr>ROADMAP</vt:lpstr>
      <vt:lpstr>Market entry</vt:lpstr>
      <vt:lpstr>Sales pipeline and wearable market forecast</vt:lpstr>
      <vt:lpstr>Wearable market in 2018</vt:lpstr>
      <vt:lpstr>Wrist-worn Wearable market forecast</vt:lpstr>
      <vt:lpstr>Business model</vt:lpstr>
      <vt:lpstr>INTELLECTUAL PROPERTY RIGHTS</vt:lpstr>
      <vt:lpstr>Financial forecast </vt:lpstr>
      <vt:lpstr>Private investors and AdvisorY board</vt:lpstr>
      <vt:lpstr>FINANCING  WHY Night Train? EXPERIENCED TEAM UNIQUE AND PATENTABLE INNOVATION(S) MVp exists first customer agreement signed Market entry in Q4/2019 SCALABLE BUSINESS MODEL  </vt:lpstr>
      <vt:lpstr>THANK YOU!</vt:lpstr>
      <vt:lpstr>LONG-TERM HEALTH IMPACT OF SLEEP PATTERN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SLEEP BETTER – CATCH THE Night TRAIN!  scientifically proven novel solution</dc:title>
  <dc:creator>juha rytky</dc:creator>
  <cp:lastModifiedBy>juha rytky</cp:lastModifiedBy>
  <cp:revision>117</cp:revision>
  <dcterms:created xsi:type="dcterms:W3CDTF">2019-04-03T20:53:44Z</dcterms:created>
  <dcterms:modified xsi:type="dcterms:W3CDTF">2020-02-27T09:03:50Z</dcterms:modified>
</cp:coreProperties>
</file>